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Override PartName="/ppt/presentation.xml" ContentType="application/vnd.openxmlformats-officedocument.presentationml.slideshow.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8"/>
  </p:notesMasterIdLst>
  <p:sldIdLst>
    <p:sldId id="299" r:id="rId2"/>
    <p:sldId id="300" r:id="rId3"/>
    <p:sldId id="322" r:id="rId4"/>
    <p:sldId id="351" r:id="rId5"/>
    <p:sldId id="353" r:id="rId6"/>
    <p:sldId id="352" r:id="rId7"/>
    <p:sldId id="354" r:id="rId8"/>
    <p:sldId id="355" r:id="rId9"/>
    <p:sldId id="356" r:id="rId10"/>
    <p:sldId id="357" r:id="rId11"/>
    <p:sldId id="358" r:id="rId12"/>
    <p:sldId id="359" r:id="rId13"/>
    <p:sldId id="360" r:id="rId14"/>
    <p:sldId id="361" r:id="rId15"/>
    <p:sldId id="362" r:id="rId16"/>
    <p:sldId id="363" r:id="rId17"/>
    <p:sldId id="364" r:id="rId18"/>
    <p:sldId id="365" r:id="rId19"/>
    <p:sldId id="366" r:id="rId20"/>
    <p:sldId id="367" r:id="rId21"/>
    <p:sldId id="368" r:id="rId22"/>
    <p:sldId id="369" r:id="rId23"/>
    <p:sldId id="370" r:id="rId24"/>
    <p:sldId id="371" r:id="rId25"/>
    <p:sldId id="372" r:id="rId26"/>
    <p:sldId id="373" r:id="rId27"/>
    <p:sldId id="374" r:id="rId28"/>
    <p:sldId id="375" r:id="rId29"/>
    <p:sldId id="376" r:id="rId30"/>
    <p:sldId id="377" r:id="rId31"/>
    <p:sldId id="378" r:id="rId32"/>
    <p:sldId id="379" r:id="rId33"/>
    <p:sldId id="381" r:id="rId34"/>
    <p:sldId id="380" r:id="rId35"/>
    <p:sldId id="349" r:id="rId36"/>
    <p:sldId id="350" r:id="rId37"/>
  </p:sldIdLst>
  <p:sldSz cx="9906000" cy="6858000" type="A4"/>
  <p:notesSz cx="7104063" cy="10234613"/>
  <p:defaultTextStyle>
    <a:defPPr>
      <a:defRPr lang="en-US"/>
    </a:defPPr>
    <a:lvl1pPr algn="l" rtl="0" fontAlgn="base">
      <a:spcBef>
        <a:spcPct val="0"/>
      </a:spcBef>
      <a:spcAft>
        <a:spcPct val="0"/>
      </a:spcAft>
      <a:defRPr kern="1200">
        <a:solidFill>
          <a:schemeClr val="tx1"/>
        </a:solidFill>
        <a:latin typeface="Arial" pitchFamily="34" charset="0"/>
        <a:ea typeface="+mn-ea"/>
        <a:cs typeface="Arial" pitchFamily="34" charset="0"/>
      </a:defRPr>
    </a:lvl1pPr>
    <a:lvl2pPr marL="457200" algn="l" rtl="0" fontAlgn="base">
      <a:spcBef>
        <a:spcPct val="0"/>
      </a:spcBef>
      <a:spcAft>
        <a:spcPct val="0"/>
      </a:spcAft>
      <a:defRPr kern="1200">
        <a:solidFill>
          <a:schemeClr val="tx1"/>
        </a:solidFill>
        <a:latin typeface="Arial" pitchFamily="34" charset="0"/>
        <a:ea typeface="+mn-ea"/>
        <a:cs typeface="Arial" pitchFamily="34" charset="0"/>
      </a:defRPr>
    </a:lvl2pPr>
    <a:lvl3pPr marL="914400" algn="l" rtl="0" fontAlgn="base">
      <a:spcBef>
        <a:spcPct val="0"/>
      </a:spcBef>
      <a:spcAft>
        <a:spcPct val="0"/>
      </a:spcAft>
      <a:defRPr kern="1200">
        <a:solidFill>
          <a:schemeClr val="tx1"/>
        </a:solidFill>
        <a:latin typeface="Arial" pitchFamily="34" charset="0"/>
        <a:ea typeface="+mn-ea"/>
        <a:cs typeface="Arial" pitchFamily="34" charset="0"/>
      </a:defRPr>
    </a:lvl3pPr>
    <a:lvl4pPr marL="1371600" algn="l" rtl="0" fontAlgn="base">
      <a:spcBef>
        <a:spcPct val="0"/>
      </a:spcBef>
      <a:spcAft>
        <a:spcPct val="0"/>
      </a:spcAft>
      <a:defRPr kern="1200">
        <a:solidFill>
          <a:schemeClr val="tx1"/>
        </a:solidFill>
        <a:latin typeface="Arial" pitchFamily="34" charset="0"/>
        <a:ea typeface="+mn-ea"/>
        <a:cs typeface="Arial" pitchFamily="34" charset="0"/>
      </a:defRPr>
    </a:lvl4pPr>
    <a:lvl5pPr marL="1828800" algn="l" rtl="0" fontAlgn="base">
      <a:spcBef>
        <a:spcPct val="0"/>
      </a:spcBef>
      <a:spcAft>
        <a:spcPct val="0"/>
      </a:spcAft>
      <a:defRPr kern="1200">
        <a:solidFill>
          <a:schemeClr val="tx1"/>
        </a:solidFill>
        <a:latin typeface="Arial" pitchFamily="34" charset="0"/>
        <a:ea typeface="+mn-ea"/>
        <a:cs typeface="Arial" pitchFamily="34" charset="0"/>
      </a:defRPr>
    </a:lvl5pPr>
    <a:lvl6pPr marL="2286000" algn="l" defTabSz="914400" rtl="0" eaLnBrk="1" latinLnBrk="0" hangingPunct="1">
      <a:defRPr kern="1200">
        <a:solidFill>
          <a:schemeClr val="tx1"/>
        </a:solidFill>
        <a:latin typeface="Arial" pitchFamily="34" charset="0"/>
        <a:ea typeface="+mn-ea"/>
        <a:cs typeface="Arial" pitchFamily="34" charset="0"/>
      </a:defRPr>
    </a:lvl6pPr>
    <a:lvl7pPr marL="2743200" algn="l" defTabSz="914400" rtl="0" eaLnBrk="1" latinLnBrk="0" hangingPunct="1">
      <a:defRPr kern="1200">
        <a:solidFill>
          <a:schemeClr val="tx1"/>
        </a:solidFill>
        <a:latin typeface="Arial" pitchFamily="34" charset="0"/>
        <a:ea typeface="+mn-ea"/>
        <a:cs typeface="Arial" pitchFamily="34" charset="0"/>
      </a:defRPr>
    </a:lvl7pPr>
    <a:lvl8pPr marL="3200400" algn="l" defTabSz="914400" rtl="0" eaLnBrk="1" latinLnBrk="0" hangingPunct="1">
      <a:defRPr kern="1200">
        <a:solidFill>
          <a:schemeClr val="tx1"/>
        </a:solidFill>
        <a:latin typeface="Arial" pitchFamily="34" charset="0"/>
        <a:ea typeface="+mn-ea"/>
        <a:cs typeface="Arial" pitchFamily="34" charset="0"/>
      </a:defRPr>
    </a:lvl8pPr>
    <a:lvl9pPr marL="3657600" algn="l" defTabSz="914400" rtl="0" eaLnBrk="1" latinLnBrk="0" hangingPunct="1">
      <a:defRPr kern="1200">
        <a:solidFill>
          <a:schemeClr val="tx1"/>
        </a:solidFill>
        <a:latin typeface="Arial" pitchFamily="34" charset="0"/>
        <a:ea typeface="+mn-ea"/>
        <a:cs typeface="Arial" pitchFamily="34"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33CC"/>
    <a:srgbClr val="00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515" autoAdjust="0"/>
    <p:restoredTop sz="92718" autoAdjust="0"/>
  </p:normalViewPr>
  <p:slideViewPr>
    <p:cSldViewPr>
      <p:cViewPr>
        <p:scale>
          <a:sx n="60" d="100"/>
          <a:sy n="60" d="100"/>
        </p:scale>
        <p:origin x="-1218" y="-180"/>
      </p:cViewPr>
      <p:guideLst>
        <p:guide orient="horz" pos="2160"/>
        <p:guide pos="3120"/>
      </p:guideLst>
    </p:cSldViewPr>
  </p:slideViewPr>
  <p:notesTextViewPr>
    <p:cViewPr>
      <p:scale>
        <a:sx n="100" d="100"/>
        <a:sy n="100" d="100"/>
      </p:scale>
      <p:origin x="0" y="0"/>
    </p:cViewPr>
  </p:notesTextViewPr>
  <p:sorterViewPr>
    <p:cViewPr>
      <p:scale>
        <a:sx n="66" d="100"/>
        <a:sy n="66" d="100"/>
      </p:scale>
      <p:origin x="0" y="2928"/>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audio1.wav>
</file>

<file path=ppt/media/audio10.wav>
</file>

<file path=ppt/media/audio11.wav>
</file>

<file path=ppt/media/audio12.wav>
</file>

<file path=ppt/media/audio13.wav>
</file>

<file path=ppt/media/audio14.wav>
</file>

<file path=ppt/media/audio15.wav>
</file>

<file path=ppt/media/audio16.wav>
</file>

<file path=ppt/media/audio17.wav>
</file>

<file path=ppt/media/audio18.wav>
</file>

<file path=ppt/media/audio19.wav>
</file>

<file path=ppt/media/audio2.wav>
</file>

<file path=ppt/media/audio20.wav>
</file>

<file path=ppt/media/audio21.wav>
</file>

<file path=ppt/media/audio22.wav>
</file>

<file path=ppt/media/audio23.wav>
</file>

<file path=ppt/media/audio24.wav>
</file>

<file path=ppt/media/audio25.wav>
</file>

<file path=ppt/media/audio26.wav>
</file>

<file path=ppt/media/audio27.wav>
</file>

<file path=ppt/media/audio28.wav>
</file>

<file path=ppt/media/audio29.wav>
</file>

<file path=ppt/media/audio3.wav>
</file>

<file path=ppt/media/audio30.wav>
</file>

<file path=ppt/media/audio31.wav>
</file>

<file path=ppt/media/audio32.wav>
</file>

<file path=ppt/media/audio33.wav>
</file>

<file path=ppt/media/audio34.wav>
</file>

<file path=ppt/media/audio35.wav>
</file>

<file path=ppt/media/audio36.wav>
</file>

<file path=ppt/media/audio4.wav>
</file>

<file path=ppt/media/audio5.wav>
</file>

<file path=ppt/media/audio6.wav>
</file>

<file path=ppt/media/audio7.wav>
</file>

<file path=ppt/media/audio8.wav>
</file>

<file path=ppt/media/audio9.wav>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عنصر نائب للرأس 1"/>
          <p:cNvSpPr>
            <a:spLocks noGrp="1"/>
          </p:cNvSpPr>
          <p:nvPr>
            <p:ph type="hdr" sz="quarter"/>
          </p:nvPr>
        </p:nvSpPr>
        <p:spPr>
          <a:xfrm>
            <a:off x="4025900" y="0"/>
            <a:ext cx="3078163" cy="511175"/>
          </a:xfrm>
          <a:prstGeom prst="rect">
            <a:avLst/>
          </a:prstGeom>
        </p:spPr>
        <p:txBody>
          <a:bodyPr vert="horz" lIns="99075" tIns="49538" rIns="99075" bIns="49538" rtlCol="1"/>
          <a:lstStyle>
            <a:lvl1pPr algn="r" fontAlgn="auto">
              <a:spcBef>
                <a:spcPts val="0"/>
              </a:spcBef>
              <a:spcAft>
                <a:spcPts val="0"/>
              </a:spcAft>
              <a:defRPr sz="1300">
                <a:latin typeface="+mn-lt"/>
                <a:cs typeface="+mn-cs"/>
              </a:defRPr>
            </a:lvl1pPr>
          </a:lstStyle>
          <a:p>
            <a:pPr>
              <a:defRPr/>
            </a:pPr>
            <a:endParaRPr lang="ar-SA"/>
          </a:p>
        </p:txBody>
      </p:sp>
      <p:sp>
        <p:nvSpPr>
          <p:cNvPr id="3" name="عنصر نائب للتاريخ 2"/>
          <p:cNvSpPr>
            <a:spLocks noGrp="1"/>
          </p:cNvSpPr>
          <p:nvPr>
            <p:ph type="dt" idx="1"/>
          </p:nvPr>
        </p:nvSpPr>
        <p:spPr>
          <a:xfrm>
            <a:off x="1588" y="0"/>
            <a:ext cx="3078162" cy="511175"/>
          </a:xfrm>
          <a:prstGeom prst="rect">
            <a:avLst/>
          </a:prstGeom>
        </p:spPr>
        <p:txBody>
          <a:bodyPr vert="horz" lIns="99075" tIns="49538" rIns="99075" bIns="49538" rtlCol="1"/>
          <a:lstStyle>
            <a:lvl1pPr algn="l" fontAlgn="auto">
              <a:spcBef>
                <a:spcPts val="0"/>
              </a:spcBef>
              <a:spcAft>
                <a:spcPts val="0"/>
              </a:spcAft>
              <a:defRPr sz="1300">
                <a:latin typeface="+mn-lt"/>
                <a:cs typeface="+mn-cs"/>
              </a:defRPr>
            </a:lvl1pPr>
          </a:lstStyle>
          <a:p>
            <a:pPr>
              <a:defRPr/>
            </a:pPr>
            <a:fld id="{2EC82826-5F99-4AB0-BB29-4238E1DAD925}" type="datetimeFigureOut">
              <a:rPr lang="ar-SA"/>
              <a:pPr>
                <a:defRPr/>
              </a:pPr>
              <a:t>23/08/1442</a:t>
            </a:fld>
            <a:endParaRPr lang="ar-SA"/>
          </a:p>
        </p:txBody>
      </p:sp>
      <p:sp>
        <p:nvSpPr>
          <p:cNvPr id="4" name="عنصر نائب لصورة الشريحة 3"/>
          <p:cNvSpPr>
            <a:spLocks noGrp="1" noRot="1" noChangeAspect="1"/>
          </p:cNvSpPr>
          <p:nvPr>
            <p:ph type="sldImg" idx="2"/>
          </p:nvPr>
        </p:nvSpPr>
        <p:spPr>
          <a:xfrm>
            <a:off x="781050" y="768350"/>
            <a:ext cx="5541963" cy="3836988"/>
          </a:xfrm>
          <a:prstGeom prst="rect">
            <a:avLst/>
          </a:prstGeom>
          <a:noFill/>
          <a:ln w="12700">
            <a:solidFill>
              <a:prstClr val="black"/>
            </a:solidFill>
          </a:ln>
        </p:spPr>
        <p:txBody>
          <a:bodyPr vert="horz" lIns="99075" tIns="49538" rIns="99075" bIns="49538" rtlCol="1" anchor="ctr"/>
          <a:lstStyle/>
          <a:p>
            <a:pPr lvl="0"/>
            <a:endParaRPr lang="ar-SA" noProof="0"/>
          </a:p>
        </p:txBody>
      </p:sp>
      <p:sp>
        <p:nvSpPr>
          <p:cNvPr id="5" name="عنصر نائب للملاحظات 4"/>
          <p:cNvSpPr>
            <a:spLocks noGrp="1"/>
          </p:cNvSpPr>
          <p:nvPr>
            <p:ph type="body" sz="quarter" idx="3"/>
          </p:nvPr>
        </p:nvSpPr>
        <p:spPr>
          <a:xfrm>
            <a:off x="711200" y="4860925"/>
            <a:ext cx="5683250" cy="4605338"/>
          </a:xfrm>
          <a:prstGeom prst="rect">
            <a:avLst/>
          </a:prstGeom>
        </p:spPr>
        <p:txBody>
          <a:bodyPr vert="horz" wrap="square" lIns="99075" tIns="49538" rIns="99075" bIns="49538" numCol="1" anchor="t" anchorCtr="0" compatLnSpc="1">
            <a:prstTxWarp prst="textNoShape">
              <a:avLst/>
            </a:prstTxWarp>
            <a:normAutofit/>
          </a:bodyPr>
          <a:lstStyle/>
          <a:p>
            <a:pPr lvl="0"/>
            <a:r>
              <a:rPr lang="ar-SA" noProof="0" smtClean="0"/>
              <a:t>انقر لتحرير أنماط النص الرئيسي</a:t>
            </a:r>
          </a:p>
          <a:p>
            <a:pPr lvl="1"/>
            <a:r>
              <a:rPr lang="ar-SA" noProof="0" smtClean="0"/>
              <a:t>المستوى الثاني</a:t>
            </a:r>
          </a:p>
          <a:p>
            <a:pPr lvl="2"/>
            <a:r>
              <a:rPr lang="ar-SA" noProof="0" smtClean="0"/>
              <a:t>المستوى الثالث</a:t>
            </a:r>
          </a:p>
          <a:p>
            <a:pPr lvl="3"/>
            <a:r>
              <a:rPr lang="ar-SA" noProof="0" smtClean="0"/>
              <a:t>المستوى الرابع</a:t>
            </a:r>
          </a:p>
          <a:p>
            <a:pPr lvl="4"/>
            <a:r>
              <a:rPr lang="ar-SA" noProof="0" smtClean="0"/>
              <a:t>المستوى الخامس</a:t>
            </a:r>
          </a:p>
        </p:txBody>
      </p:sp>
      <p:sp>
        <p:nvSpPr>
          <p:cNvPr id="6" name="عنصر نائب للتذييل 5"/>
          <p:cNvSpPr>
            <a:spLocks noGrp="1"/>
          </p:cNvSpPr>
          <p:nvPr>
            <p:ph type="ftr" sz="quarter" idx="4"/>
          </p:nvPr>
        </p:nvSpPr>
        <p:spPr>
          <a:xfrm>
            <a:off x="4025900" y="9721850"/>
            <a:ext cx="3078163" cy="511175"/>
          </a:xfrm>
          <a:prstGeom prst="rect">
            <a:avLst/>
          </a:prstGeom>
        </p:spPr>
        <p:txBody>
          <a:bodyPr vert="horz" lIns="99075" tIns="49538" rIns="99075" bIns="49538" rtlCol="1" anchor="b"/>
          <a:lstStyle>
            <a:lvl1pPr algn="r" fontAlgn="auto">
              <a:spcBef>
                <a:spcPts val="0"/>
              </a:spcBef>
              <a:spcAft>
                <a:spcPts val="0"/>
              </a:spcAft>
              <a:defRPr sz="1300">
                <a:latin typeface="+mn-lt"/>
                <a:cs typeface="+mn-cs"/>
              </a:defRPr>
            </a:lvl1pPr>
          </a:lstStyle>
          <a:p>
            <a:pPr>
              <a:defRPr/>
            </a:pPr>
            <a:endParaRPr lang="ar-SA"/>
          </a:p>
        </p:txBody>
      </p:sp>
      <p:sp>
        <p:nvSpPr>
          <p:cNvPr id="7" name="عنصر نائب لرقم الشريحة 6"/>
          <p:cNvSpPr>
            <a:spLocks noGrp="1"/>
          </p:cNvSpPr>
          <p:nvPr>
            <p:ph type="sldNum" sz="quarter" idx="5"/>
          </p:nvPr>
        </p:nvSpPr>
        <p:spPr>
          <a:xfrm>
            <a:off x="1588" y="9721850"/>
            <a:ext cx="3078162" cy="511175"/>
          </a:xfrm>
          <a:prstGeom prst="rect">
            <a:avLst/>
          </a:prstGeom>
        </p:spPr>
        <p:txBody>
          <a:bodyPr vert="horz" lIns="99075" tIns="49538" rIns="99075" bIns="49538" rtlCol="1" anchor="b"/>
          <a:lstStyle>
            <a:lvl1pPr algn="l" fontAlgn="auto">
              <a:spcBef>
                <a:spcPts val="0"/>
              </a:spcBef>
              <a:spcAft>
                <a:spcPts val="0"/>
              </a:spcAft>
              <a:defRPr sz="1300">
                <a:latin typeface="+mn-lt"/>
                <a:cs typeface="+mn-cs"/>
              </a:defRPr>
            </a:lvl1pPr>
          </a:lstStyle>
          <a:p>
            <a:pPr>
              <a:defRPr/>
            </a:pPr>
            <a:fld id="{32F68810-7520-40FF-87E3-E77FC0A8AB9A}" type="slidenum">
              <a:rPr lang="ar-SA"/>
              <a:pPr>
                <a:defRPr/>
              </a:pPr>
              <a:t>‹#›</a:t>
            </a:fld>
            <a:endParaRPr lang="ar-SA"/>
          </a:p>
        </p:txBody>
      </p:sp>
    </p:spTree>
    <p:extLst>
      <p:ext uri="{BB962C8B-B14F-4D97-AF65-F5344CB8AC3E}">
        <p14:creationId xmlns:p14="http://schemas.microsoft.com/office/powerpoint/2010/main" val="1703440903"/>
      </p:ext>
    </p:extLst>
  </p:cSld>
  <p:clrMap bg1="lt1" tx1="dk1" bg2="lt2" tx2="dk2" accent1="accent1" accent2="accent2" accent3="accent3" accent4="accent4" accent5="accent5" accent6="accent6" hlink="hlink" folHlink="folHlink"/>
  <p:notesStyle>
    <a:lvl1pPr algn="r" rtl="1" eaLnBrk="0" fontAlgn="base" hangingPunct="0">
      <a:spcBef>
        <a:spcPct val="30000"/>
      </a:spcBef>
      <a:spcAft>
        <a:spcPct val="0"/>
      </a:spcAft>
      <a:defRPr sz="1200" kern="1200">
        <a:solidFill>
          <a:schemeClr val="tx1"/>
        </a:solidFill>
        <a:latin typeface="+mn-lt"/>
        <a:ea typeface="+mn-ea"/>
        <a:cs typeface="Arial" pitchFamily="34" charset="0"/>
      </a:defRPr>
    </a:lvl1pPr>
    <a:lvl2pPr marL="457200" algn="r" rtl="1" eaLnBrk="0" fontAlgn="base" hangingPunct="0">
      <a:spcBef>
        <a:spcPct val="30000"/>
      </a:spcBef>
      <a:spcAft>
        <a:spcPct val="0"/>
      </a:spcAft>
      <a:defRPr sz="1200" kern="1200">
        <a:solidFill>
          <a:schemeClr val="tx1"/>
        </a:solidFill>
        <a:latin typeface="+mn-lt"/>
        <a:ea typeface="+mn-ea"/>
        <a:cs typeface="Arial" pitchFamily="34" charset="0"/>
      </a:defRPr>
    </a:lvl2pPr>
    <a:lvl3pPr marL="914400" algn="r" rtl="1" eaLnBrk="0" fontAlgn="base" hangingPunct="0">
      <a:spcBef>
        <a:spcPct val="30000"/>
      </a:spcBef>
      <a:spcAft>
        <a:spcPct val="0"/>
      </a:spcAft>
      <a:defRPr sz="1200" kern="1200">
        <a:solidFill>
          <a:schemeClr val="tx1"/>
        </a:solidFill>
        <a:latin typeface="+mn-lt"/>
        <a:ea typeface="+mn-ea"/>
        <a:cs typeface="Arial" pitchFamily="34" charset="0"/>
      </a:defRPr>
    </a:lvl3pPr>
    <a:lvl4pPr marL="1371600" algn="r" rtl="1" eaLnBrk="0" fontAlgn="base" hangingPunct="0">
      <a:spcBef>
        <a:spcPct val="30000"/>
      </a:spcBef>
      <a:spcAft>
        <a:spcPct val="0"/>
      </a:spcAft>
      <a:defRPr sz="1200" kern="1200">
        <a:solidFill>
          <a:schemeClr val="tx1"/>
        </a:solidFill>
        <a:latin typeface="+mn-lt"/>
        <a:ea typeface="+mn-ea"/>
        <a:cs typeface="Arial" pitchFamily="34" charset="0"/>
      </a:defRPr>
    </a:lvl4pPr>
    <a:lvl5pPr marL="1828800" algn="r" rtl="1" eaLnBrk="0" fontAlgn="base" hangingPunct="0">
      <a:spcBef>
        <a:spcPct val="30000"/>
      </a:spcBef>
      <a:spcAft>
        <a:spcPct val="0"/>
      </a:spcAft>
      <a:defRPr sz="1200" kern="1200">
        <a:solidFill>
          <a:schemeClr val="tx1"/>
        </a:solidFill>
        <a:latin typeface="+mn-lt"/>
        <a:ea typeface="+mn-ea"/>
        <a:cs typeface="Arial" pitchFamily="34" charset="0"/>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عنصر نائب لصورة الشريحة 1"/>
          <p:cNvSpPr>
            <a:spLocks noGrp="1" noRot="1" noChangeAspect="1" noTextEdit="1"/>
          </p:cNvSpPr>
          <p:nvPr>
            <p:ph type="sldImg"/>
          </p:nvPr>
        </p:nvSpPr>
        <p:spPr bwMode="auto">
          <a:xfrm>
            <a:off x="404813" y="247650"/>
            <a:ext cx="6294437" cy="4357688"/>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9939" name="عنصر نائب للملاحظات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ar-SA" smtClean="0"/>
          </a:p>
        </p:txBody>
      </p:sp>
      <p:sp>
        <p:nvSpPr>
          <p:cNvPr id="39940" name="عنصر نائب لرقم الشريحة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9E766CD4-33D9-41E9-9E21-A2B70178A1E2}" type="slidenum">
              <a:rPr lang="ar-SA" smtClean="0">
                <a:latin typeface="Calibri" pitchFamily="34" charset="0"/>
              </a:rPr>
              <a:pPr eaLnBrk="1" fontAlgn="base" hangingPunct="1">
                <a:spcBef>
                  <a:spcPct val="0"/>
                </a:spcBef>
                <a:spcAft>
                  <a:spcPct val="0"/>
                </a:spcAft>
              </a:pPr>
              <a:t>1</a:t>
            </a:fld>
            <a:endParaRPr lang="en-US" smtClean="0">
              <a:latin typeface="Calibri"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915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4915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51A564CE-C97E-410C-B042-B060A726D736}" type="slidenum">
              <a:rPr lang="ar-SA" smtClean="0">
                <a:latin typeface="Calibri" pitchFamily="34" charset="0"/>
              </a:rPr>
              <a:pPr eaLnBrk="1" fontAlgn="base" hangingPunct="1">
                <a:spcBef>
                  <a:spcPct val="0"/>
                </a:spcBef>
                <a:spcAft>
                  <a:spcPct val="0"/>
                </a:spcAft>
              </a:pPr>
              <a:t>11</a:t>
            </a:fld>
            <a:endParaRPr lang="ar-SA" smtClean="0">
              <a:latin typeface="Calibri"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5018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BF252469-3A15-47E3-AE55-11FD6C3EBCD6}" type="slidenum">
              <a:rPr lang="ar-SA" smtClean="0">
                <a:latin typeface="Calibri" pitchFamily="34" charset="0"/>
              </a:rPr>
              <a:pPr eaLnBrk="1" fontAlgn="base" hangingPunct="1">
                <a:spcBef>
                  <a:spcPct val="0"/>
                </a:spcBef>
                <a:spcAft>
                  <a:spcPct val="0"/>
                </a:spcAft>
              </a:pPr>
              <a:t>12</a:t>
            </a:fld>
            <a:endParaRPr lang="ar-SA" smtClean="0">
              <a:latin typeface="Calibri"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r>
              <a:rPr lang="ar-SA" b="1" smtClean="0"/>
              <a:t>تنبيه: </a:t>
            </a:r>
            <a:r>
              <a:rPr lang="ar-SA" smtClean="0"/>
              <a:t>يمكن تسمية الجدول الجديد باسم يسجل أو التسجيل، في جدول يسجل إذا كانت قيم المفتاح الرئيسية (رقم القيد، رقم المادة) تتكرر في أي سجل، يتم إضافة خاصية أخرى للمفتاح مثل خاصية التاريخ لكي لا تتكرر قيمة المفتاح في أي سجل، يصبح المفتاح الرئيسي للجدول ثلاثة خصائص (رقم القيد، رقم المادة، التاريخ).</a:t>
            </a:r>
            <a:endParaRPr lang="en-US" smtClean="0"/>
          </a:p>
        </p:txBody>
      </p:sp>
      <p:sp>
        <p:nvSpPr>
          <p:cNvPr id="5120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8358AFF7-B848-4F5E-918F-753AF3E55F31}" type="slidenum">
              <a:rPr lang="ar-SA" smtClean="0">
                <a:latin typeface="Calibri" pitchFamily="34" charset="0"/>
              </a:rPr>
              <a:pPr eaLnBrk="1" fontAlgn="base" hangingPunct="1">
                <a:spcBef>
                  <a:spcPct val="0"/>
                </a:spcBef>
                <a:spcAft>
                  <a:spcPct val="0"/>
                </a:spcAft>
              </a:pPr>
              <a:t>13</a:t>
            </a:fld>
            <a:endParaRPr lang="ar-SA" smtClean="0">
              <a:latin typeface="Calibri"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r>
              <a:rPr lang="ar-SA" b="1" smtClean="0"/>
              <a:t>تنبيه: </a:t>
            </a:r>
            <a:r>
              <a:rPr lang="ar-SA" smtClean="0"/>
              <a:t>يمكن تسمية الجدول الجديد باسم يسجل أو التسجيل، في جدول يسجل إذا كانت قيم المفتاح الرئيسية (رقم القيد، رقم المادة) تتكرر في أي سجل، يتم إضافة خاصية أخرى للمفتاح مثل خاصية التاريخ لكي لا تتكرر قيمة المفتاح في أي سجل، يصبح المفتاح الرئيسي للجدول ثلاثة خصائص (رقم القيد، رقم المادة، التاريخ).</a:t>
            </a:r>
            <a:endParaRPr lang="en-US" smtClean="0"/>
          </a:p>
        </p:txBody>
      </p:sp>
      <p:sp>
        <p:nvSpPr>
          <p:cNvPr id="5222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36AE60E7-9260-4E5A-BF5D-7FD559B0B87B}" type="slidenum">
              <a:rPr lang="ar-SA" smtClean="0">
                <a:latin typeface="Calibri" pitchFamily="34" charset="0"/>
              </a:rPr>
              <a:pPr eaLnBrk="1" fontAlgn="base" hangingPunct="1">
                <a:spcBef>
                  <a:spcPct val="0"/>
                </a:spcBef>
                <a:spcAft>
                  <a:spcPct val="0"/>
                </a:spcAft>
              </a:pPr>
              <a:t>14</a:t>
            </a:fld>
            <a:endParaRPr lang="ar-SA" smtClean="0">
              <a:latin typeface="Calibri"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325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5325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0A1CE564-E8E4-4DF4-8FE0-FDFF53270E3F}" type="slidenum">
              <a:rPr lang="ar-SA" smtClean="0">
                <a:latin typeface="Calibri" pitchFamily="34" charset="0"/>
              </a:rPr>
              <a:pPr eaLnBrk="1" fontAlgn="base" hangingPunct="1">
                <a:spcBef>
                  <a:spcPct val="0"/>
                </a:spcBef>
                <a:spcAft>
                  <a:spcPct val="0"/>
                </a:spcAft>
              </a:pPr>
              <a:t>15</a:t>
            </a:fld>
            <a:endParaRPr lang="ar-SA" smtClean="0">
              <a:latin typeface="Calibri"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427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5427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DE26CDCA-403E-4119-965F-1C60FC8A751A}" type="slidenum">
              <a:rPr lang="ar-SA" smtClean="0">
                <a:latin typeface="Calibri" pitchFamily="34" charset="0"/>
              </a:rPr>
              <a:pPr eaLnBrk="1" fontAlgn="base" hangingPunct="1">
                <a:spcBef>
                  <a:spcPct val="0"/>
                </a:spcBef>
                <a:spcAft>
                  <a:spcPct val="0"/>
                </a:spcAft>
              </a:pPr>
              <a:t>16</a:t>
            </a:fld>
            <a:endParaRPr lang="ar-SA" smtClean="0">
              <a:latin typeface="Calibri" pitchFamily="34"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52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5530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31ED724C-8204-4B81-9249-0FBBBA66338C}" type="slidenum">
              <a:rPr lang="ar-SA" smtClean="0">
                <a:latin typeface="Calibri" pitchFamily="34" charset="0"/>
              </a:rPr>
              <a:pPr eaLnBrk="1" fontAlgn="base" hangingPunct="1">
                <a:spcBef>
                  <a:spcPct val="0"/>
                </a:spcBef>
                <a:spcAft>
                  <a:spcPct val="0"/>
                </a:spcAft>
              </a:pPr>
              <a:t>17</a:t>
            </a:fld>
            <a:endParaRPr lang="ar-SA" smtClean="0">
              <a:latin typeface="Calibri" pitchFamily="34"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5632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96B6352C-CAB0-46DE-ACF0-2CF6572AEC7F}" type="slidenum">
              <a:rPr lang="ar-SA" smtClean="0">
                <a:latin typeface="Calibri" pitchFamily="34" charset="0"/>
              </a:rPr>
              <a:pPr eaLnBrk="1" fontAlgn="base" hangingPunct="1">
                <a:spcBef>
                  <a:spcPct val="0"/>
                </a:spcBef>
                <a:spcAft>
                  <a:spcPct val="0"/>
                </a:spcAft>
              </a:pPr>
              <a:t>18</a:t>
            </a:fld>
            <a:endParaRPr lang="ar-SA" smtClean="0">
              <a:latin typeface="Calibri"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73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5734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2B9618FB-FAF9-4EAF-9771-D3F4F2572D1A}" type="slidenum">
              <a:rPr lang="ar-SA" smtClean="0">
                <a:latin typeface="Calibri" pitchFamily="34" charset="0"/>
              </a:rPr>
              <a:pPr eaLnBrk="1" fontAlgn="base" hangingPunct="1">
                <a:spcBef>
                  <a:spcPct val="0"/>
                </a:spcBef>
                <a:spcAft>
                  <a:spcPct val="0"/>
                </a:spcAft>
              </a:pPr>
              <a:t>19</a:t>
            </a:fld>
            <a:endParaRPr lang="ar-SA" smtClean="0">
              <a:latin typeface="Calibri" pitchFamily="34"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5837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48CC2CF8-EA7B-4A7C-BE55-84085C3F333E}" type="slidenum">
              <a:rPr lang="ar-SA" smtClean="0">
                <a:latin typeface="Calibri" pitchFamily="34" charset="0"/>
              </a:rPr>
              <a:pPr eaLnBrk="1" fontAlgn="base" hangingPunct="1">
                <a:spcBef>
                  <a:spcPct val="0"/>
                </a:spcBef>
                <a:spcAft>
                  <a:spcPct val="0"/>
                </a:spcAft>
              </a:pPr>
              <a:t>20</a:t>
            </a:fld>
            <a:endParaRPr lang="ar-SA" smtClean="0">
              <a:latin typeface="Calibri"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409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455FD79C-B526-4108-9601-CB6E630BD69F}" type="slidenum">
              <a:rPr lang="ar-SA" smtClean="0">
                <a:latin typeface="Calibri" pitchFamily="34" charset="0"/>
              </a:rPr>
              <a:pPr eaLnBrk="1" fontAlgn="base" hangingPunct="1">
                <a:spcBef>
                  <a:spcPct val="0"/>
                </a:spcBef>
                <a:spcAft>
                  <a:spcPct val="0"/>
                </a:spcAft>
              </a:pPr>
              <a:t>3</a:t>
            </a:fld>
            <a:endParaRPr lang="ar-SA" smtClean="0">
              <a:latin typeface="Calibri"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93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5939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36A03D58-A83C-472A-9C71-9B9DD5FA6677}" type="slidenum">
              <a:rPr lang="ar-SA" smtClean="0">
                <a:latin typeface="Calibri" pitchFamily="34" charset="0"/>
              </a:rPr>
              <a:pPr eaLnBrk="1" fontAlgn="base" hangingPunct="1">
                <a:spcBef>
                  <a:spcPct val="0"/>
                </a:spcBef>
                <a:spcAft>
                  <a:spcPct val="0"/>
                </a:spcAft>
              </a:pPr>
              <a:t>21</a:t>
            </a:fld>
            <a:endParaRPr lang="ar-SA" smtClean="0">
              <a:latin typeface="Calibri"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4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604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D151C421-C504-4423-ABF8-8DA0EB564F04}" type="slidenum">
              <a:rPr lang="ar-SA" smtClean="0">
                <a:latin typeface="Calibri" pitchFamily="34" charset="0"/>
              </a:rPr>
              <a:pPr eaLnBrk="1" fontAlgn="base" hangingPunct="1">
                <a:spcBef>
                  <a:spcPct val="0"/>
                </a:spcBef>
                <a:spcAft>
                  <a:spcPct val="0"/>
                </a:spcAft>
              </a:pPr>
              <a:t>22</a:t>
            </a:fld>
            <a:endParaRPr lang="ar-SA" smtClean="0">
              <a:latin typeface="Calibri" pitchFamily="34"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4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6144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2ED826F6-63F1-42EB-9DEF-74D9E813AD2B}" type="slidenum">
              <a:rPr lang="ar-SA" smtClean="0">
                <a:latin typeface="Calibri" pitchFamily="34" charset="0"/>
              </a:rPr>
              <a:pPr eaLnBrk="1" fontAlgn="base" hangingPunct="1">
                <a:spcBef>
                  <a:spcPct val="0"/>
                </a:spcBef>
                <a:spcAft>
                  <a:spcPct val="0"/>
                </a:spcAft>
              </a:pPr>
              <a:t>23</a:t>
            </a:fld>
            <a:endParaRPr lang="ar-SA" smtClean="0">
              <a:latin typeface="Calibri" pitchFamily="34"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246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6246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F72693DE-DC43-47CB-8182-697668D1EF43}" type="slidenum">
              <a:rPr lang="ar-SA" smtClean="0">
                <a:latin typeface="Calibri" pitchFamily="34" charset="0"/>
              </a:rPr>
              <a:pPr eaLnBrk="1" fontAlgn="base" hangingPunct="1">
                <a:spcBef>
                  <a:spcPct val="0"/>
                </a:spcBef>
                <a:spcAft>
                  <a:spcPct val="0"/>
                </a:spcAft>
              </a:pPr>
              <a:t>24</a:t>
            </a:fld>
            <a:endParaRPr lang="ar-SA" smtClean="0">
              <a:latin typeface="Calibri" pitchFamily="34"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49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6349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E8033B29-3850-4F66-80A4-2801FEBE3ED8}" type="slidenum">
              <a:rPr lang="ar-SA" smtClean="0">
                <a:latin typeface="Calibri" pitchFamily="34" charset="0"/>
              </a:rPr>
              <a:pPr eaLnBrk="1" fontAlgn="base" hangingPunct="1">
                <a:spcBef>
                  <a:spcPct val="0"/>
                </a:spcBef>
                <a:spcAft>
                  <a:spcPct val="0"/>
                </a:spcAft>
              </a:pPr>
              <a:t>25</a:t>
            </a:fld>
            <a:endParaRPr lang="ar-SA" smtClean="0">
              <a:latin typeface="Calibri" pitchFamily="34"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451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6451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5506CB27-698A-4796-97BB-6919894BAD66}" type="slidenum">
              <a:rPr lang="ar-SA" smtClean="0">
                <a:latin typeface="Calibri" pitchFamily="34" charset="0"/>
              </a:rPr>
              <a:pPr eaLnBrk="1" fontAlgn="base" hangingPunct="1">
                <a:spcBef>
                  <a:spcPct val="0"/>
                </a:spcBef>
                <a:spcAft>
                  <a:spcPct val="0"/>
                </a:spcAft>
              </a:pPr>
              <a:t>26</a:t>
            </a:fld>
            <a:endParaRPr lang="ar-SA" smtClean="0">
              <a:latin typeface="Calibri"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553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6554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B4B740F6-4580-4C2F-83E2-1DE5E1684F41}" type="slidenum">
              <a:rPr lang="ar-SA" smtClean="0">
                <a:latin typeface="Calibri" pitchFamily="34" charset="0"/>
              </a:rPr>
              <a:pPr eaLnBrk="1" fontAlgn="base" hangingPunct="1">
                <a:spcBef>
                  <a:spcPct val="0"/>
                </a:spcBef>
                <a:spcAft>
                  <a:spcPct val="0"/>
                </a:spcAft>
              </a:pPr>
              <a:t>27</a:t>
            </a:fld>
            <a:endParaRPr lang="ar-SA" smtClean="0">
              <a:latin typeface="Calibri" pitchFamily="34"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65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6656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9EB33BE2-D535-4141-BF04-56103FAC0995}" type="slidenum">
              <a:rPr lang="ar-SA" smtClean="0">
                <a:latin typeface="Calibri" pitchFamily="34" charset="0"/>
              </a:rPr>
              <a:pPr eaLnBrk="1" fontAlgn="base" hangingPunct="1">
                <a:spcBef>
                  <a:spcPct val="0"/>
                </a:spcBef>
                <a:spcAft>
                  <a:spcPct val="0"/>
                </a:spcAft>
              </a:pPr>
              <a:t>28</a:t>
            </a:fld>
            <a:endParaRPr lang="ar-SA" smtClean="0">
              <a:latin typeface="Calibri" pitchFamily="34"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75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6758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AC4C8258-63BA-4BF7-91EA-A0E8E8B40A8F}" type="slidenum">
              <a:rPr lang="ar-SA" smtClean="0">
                <a:latin typeface="Calibri" pitchFamily="34" charset="0"/>
              </a:rPr>
              <a:pPr eaLnBrk="1" fontAlgn="base" hangingPunct="1">
                <a:spcBef>
                  <a:spcPct val="0"/>
                </a:spcBef>
                <a:spcAft>
                  <a:spcPct val="0"/>
                </a:spcAft>
              </a:pPr>
              <a:t>29</a:t>
            </a:fld>
            <a:endParaRPr lang="ar-SA" smtClean="0">
              <a:latin typeface="Calibri" pitchFamily="34"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861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6861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7B342785-197C-40A3-8E09-1DF0B872205D}" type="slidenum">
              <a:rPr lang="ar-SA" smtClean="0">
                <a:latin typeface="Calibri" pitchFamily="34" charset="0"/>
              </a:rPr>
              <a:pPr eaLnBrk="1" fontAlgn="base" hangingPunct="1">
                <a:spcBef>
                  <a:spcPct val="0"/>
                </a:spcBef>
                <a:spcAft>
                  <a:spcPct val="0"/>
                </a:spcAft>
              </a:pPr>
              <a:t>30</a:t>
            </a:fld>
            <a:endParaRPr lang="ar-SA" smtClean="0">
              <a:latin typeface="Calibri"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4198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14145B57-CE35-4B7C-9EEF-A1AA40F94007}" type="slidenum">
              <a:rPr lang="ar-SA" smtClean="0">
                <a:latin typeface="Calibri" pitchFamily="34" charset="0"/>
              </a:rPr>
              <a:pPr eaLnBrk="1" fontAlgn="base" hangingPunct="1">
                <a:spcBef>
                  <a:spcPct val="0"/>
                </a:spcBef>
                <a:spcAft>
                  <a:spcPct val="0"/>
                </a:spcAft>
              </a:pPr>
              <a:t>4</a:t>
            </a:fld>
            <a:endParaRPr lang="ar-SA" smtClean="0">
              <a:latin typeface="Calibri" pitchFamily="34"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96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6963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537B0EFF-C9A0-4425-8A48-85F85F12B8CD}" type="slidenum">
              <a:rPr lang="ar-SA" smtClean="0">
                <a:latin typeface="Calibri" pitchFamily="34" charset="0"/>
              </a:rPr>
              <a:pPr eaLnBrk="1" fontAlgn="base" hangingPunct="1">
                <a:spcBef>
                  <a:spcPct val="0"/>
                </a:spcBef>
                <a:spcAft>
                  <a:spcPct val="0"/>
                </a:spcAft>
              </a:pPr>
              <a:t>31</a:t>
            </a:fld>
            <a:endParaRPr lang="ar-SA" smtClean="0">
              <a:latin typeface="Calibri" pitchFamily="34"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065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7066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7563BD7E-1A51-4609-9621-F8DE4ED79C54}" type="slidenum">
              <a:rPr lang="ar-SA" smtClean="0">
                <a:latin typeface="Calibri" pitchFamily="34" charset="0"/>
              </a:rPr>
              <a:pPr eaLnBrk="1" fontAlgn="base" hangingPunct="1">
                <a:spcBef>
                  <a:spcPct val="0"/>
                </a:spcBef>
                <a:spcAft>
                  <a:spcPct val="0"/>
                </a:spcAft>
              </a:pPr>
              <a:t>32</a:t>
            </a:fld>
            <a:endParaRPr lang="ar-SA" smtClean="0">
              <a:latin typeface="Calibri" pitchFamily="34"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6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r>
              <a:rPr lang="ar-SA" smtClean="0"/>
              <a:t>هذه الحالة الثلاثية في الشكل 25.5 أكثر واقعية حيث يدفع الزبائن أسعارًا مختلفة لنفس المنتج من قبل موردين مختلفين</a:t>
            </a:r>
          </a:p>
          <a:p>
            <a:pPr eaLnBrk="1" hangingPunct="1">
              <a:spcBef>
                <a:spcPct val="0"/>
              </a:spcBef>
            </a:pPr>
            <a:endParaRPr lang="en-US" smtClean="0"/>
          </a:p>
        </p:txBody>
      </p:sp>
      <p:sp>
        <p:nvSpPr>
          <p:cNvPr id="7168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FF24F954-2155-4BF4-BC7D-26C5EB48CD5A}" type="slidenum">
              <a:rPr lang="ar-SA" smtClean="0">
                <a:latin typeface="Calibri" pitchFamily="34" charset="0"/>
              </a:rPr>
              <a:pPr eaLnBrk="1" fontAlgn="base" hangingPunct="1">
                <a:spcBef>
                  <a:spcPct val="0"/>
                </a:spcBef>
                <a:spcAft>
                  <a:spcPct val="0"/>
                </a:spcAft>
              </a:pPr>
              <a:t>33</a:t>
            </a:fld>
            <a:endParaRPr lang="ar-SA" smtClean="0">
              <a:latin typeface="Calibri" pitchFamily="34"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7270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48463F9F-4CF5-4465-8211-9808B2809C4B}" type="slidenum">
              <a:rPr lang="ar-SA" smtClean="0">
                <a:latin typeface="Calibri" pitchFamily="34" charset="0"/>
              </a:rPr>
              <a:pPr eaLnBrk="1" fontAlgn="base" hangingPunct="1">
                <a:spcBef>
                  <a:spcPct val="0"/>
                </a:spcBef>
                <a:spcAft>
                  <a:spcPct val="0"/>
                </a:spcAft>
              </a:pPr>
              <a:t>34</a:t>
            </a:fld>
            <a:endParaRPr lang="ar-SA" smtClean="0">
              <a:latin typeface="Calibri" pitchFamily="34"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noTextEdit="1"/>
          </p:cNvSpPr>
          <p:nvPr>
            <p:ph type="sldImg"/>
          </p:nvPr>
        </p:nvSpPr>
        <p:spPr bwMode="auto">
          <a:xfrm>
            <a:off x="404813" y="247650"/>
            <a:ext cx="6294437" cy="4359275"/>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37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just" eaLnBrk="1" hangingPunct="1">
              <a:spcBef>
                <a:spcPct val="0"/>
              </a:spcBef>
            </a:pPr>
            <a:endParaRPr lang="en-US" smtClean="0"/>
          </a:p>
        </p:txBody>
      </p:sp>
      <p:sp>
        <p:nvSpPr>
          <p:cNvPr id="7373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rtl="1" eaLnBrk="1" fontAlgn="base" hangingPunct="1">
              <a:spcBef>
                <a:spcPct val="0"/>
              </a:spcBef>
              <a:spcAft>
                <a:spcPct val="0"/>
              </a:spcAft>
            </a:pPr>
            <a:fld id="{67F489E0-30EC-4144-9DC2-02F97F18DAFA}" type="slidenum">
              <a:rPr lang="ar-SA" smtClean="0"/>
              <a:pPr rtl="1" eaLnBrk="1" fontAlgn="base" hangingPunct="1">
                <a:spcBef>
                  <a:spcPct val="0"/>
                </a:spcBef>
                <a:spcAft>
                  <a:spcPct val="0"/>
                </a:spcAft>
              </a:pPr>
              <a:t>35</a:t>
            </a:fld>
            <a:endParaRPr lang="en-GB"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301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4301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E22D8B5D-71B4-4422-898F-C87EFABA1DD6}" type="slidenum">
              <a:rPr lang="ar-SA" smtClean="0">
                <a:latin typeface="Calibri" pitchFamily="34" charset="0"/>
              </a:rPr>
              <a:pPr eaLnBrk="1" fontAlgn="base" hangingPunct="1">
                <a:spcBef>
                  <a:spcPct val="0"/>
                </a:spcBef>
                <a:spcAft>
                  <a:spcPct val="0"/>
                </a:spcAft>
              </a:pPr>
              <a:t>5</a:t>
            </a:fld>
            <a:endParaRPr lang="ar-SA" smtClean="0">
              <a:latin typeface="Calibri"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4403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B3643F4E-9607-4164-9D97-649FD21C5380}" type="slidenum">
              <a:rPr lang="ar-SA" smtClean="0">
                <a:latin typeface="Calibri" pitchFamily="34" charset="0"/>
              </a:rPr>
              <a:pPr eaLnBrk="1" fontAlgn="base" hangingPunct="1">
                <a:spcBef>
                  <a:spcPct val="0"/>
                </a:spcBef>
                <a:spcAft>
                  <a:spcPct val="0"/>
                </a:spcAft>
              </a:pPr>
              <a:t>6</a:t>
            </a:fld>
            <a:endParaRPr lang="ar-SA" smtClean="0">
              <a:latin typeface="Calibri"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505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4506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15431FB5-B8BD-45BE-A004-2F29548D0931}" type="slidenum">
              <a:rPr lang="ar-SA" smtClean="0">
                <a:latin typeface="Calibri" pitchFamily="34" charset="0"/>
              </a:rPr>
              <a:pPr eaLnBrk="1" fontAlgn="base" hangingPunct="1">
                <a:spcBef>
                  <a:spcPct val="0"/>
                </a:spcBef>
                <a:spcAft>
                  <a:spcPct val="0"/>
                </a:spcAft>
              </a:pPr>
              <a:t>7</a:t>
            </a:fld>
            <a:endParaRPr lang="ar-SA" smtClean="0">
              <a:latin typeface="Calibri"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0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4608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027D95D8-64B7-446F-B0F3-5A1CB89667CA}" type="slidenum">
              <a:rPr lang="ar-SA" smtClean="0">
                <a:latin typeface="Calibri" pitchFamily="34" charset="0"/>
              </a:rPr>
              <a:pPr eaLnBrk="1" fontAlgn="base" hangingPunct="1">
                <a:spcBef>
                  <a:spcPct val="0"/>
                </a:spcBef>
                <a:spcAft>
                  <a:spcPct val="0"/>
                </a:spcAft>
              </a:pPr>
              <a:t>8</a:t>
            </a:fld>
            <a:endParaRPr lang="ar-SA" smtClean="0">
              <a:latin typeface="Calibri"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71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r>
              <a:rPr lang="ar-SA" smtClean="0"/>
              <a:t>من مزايا عدم إضافة الخاصية المشتقة إلى الجدول هو الحفاظ على مساحة التخزين من البيانات الزائدة. يتم الحصول على القيمة الحالية للخاصية المشتقة عن طريق استخدام الخوارزميات أو الاستفسارات. ومن عيوبها تحتاج لوقت في عملية احتساب القيمة، كما تحتاج لكتابة خوارزمية أو استفسار للحصول على قيمتها. </a:t>
            </a:r>
            <a:endParaRPr lang="en-US" smtClean="0"/>
          </a:p>
        </p:txBody>
      </p:sp>
      <p:sp>
        <p:nvSpPr>
          <p:cNvPr id="4710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EB82492D-3FE5-4338-B09D-CCBFDB91E747}" type="slidenum">
              <a:rPr lang="ar-SA" smtClean="0">
                <a:latin typeface="Calibri" pitchFamily="34" charset="0"/>
              </a:rPr>
              <a:pPr eaLnBrk="1" fontAlgn="base" hangingPunct="1">
                <a:spcBef>
                  <a:spcPct val="0"/>
                </a:spcBef>
                <a:spcAft>
                  <a:spcPct val="0"/>
                </a:spcAft>
              </a:pPr>
              <a:t>9</a:t>
            </a:fld>
            <a:endParaRPr lang="ar-SA" smtClean="0">
              <a:latin typeface="Calibri"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r>
              <a:rPr lang="ar-SA" smtClean="0"/>
              <a:t>بالنسبة لعملية ربط الكيان القوي بالكيان الضعيف، نضع الكيان الضعيف في مربع مزدوج والعلاقة المقابلة للكيان القوي (المالك) في ماسة مزدوجة أيضا، أنظر الشكل 6.5. تكون الماسة مزدوجة إذا كان الكيان القوي هو المالك الوحيد للكيان الضعيف، وإذا لم يكن المالك الوحيد تكون الماسة بخط واحد. </a:t>
            </a:r>
            <a:endParaRPr lang="en-US" smtClean="0"/>
          </a:p>
        </p:txBody>
      </p:sp>
      <p:sp>
        <p:nvSpPr>
          <p:cNvPr id="4813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eaLnBrk="1" fontAlgn="base" hangingPunct="1">
              <a:spcBef>
                <a:spcPct val="0"/>
              </a:spcBef>
              <a:spcAft>
                <a:spcPct val="0"/>
              </a:spcAft>
            </a:pPr>
            <a:fld id="{E0CE5A39-1C60-49B1-BFE1-4C3DC6DAA3EC}" type="slidenum">
              <a:rPr lang="ar-SA" smtClean="0">
                <a:latin typeface="Calibri" pitchFamily="34" charset="0"/>
              </a:rPr>
              <a:pPr eaLnBrk="1" fontAlgn="base" hangingPunct="1">
                <a:spcBef>
                  <a:spcPct val="0"/>
                </a:spcBef>
                <a:spcAft>
                  <a:spcPct val="0"/>
                </a:spcAft>
              </a:pPr>
              <a:t>10</a:t>
            </a:fld>
            <a:endParaRPr lang="ar-SA" smtClean="0">
              <a:latin typeface="Calibri"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0752431"/>
      </p:ext>
    </p:extLst>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5300" y="274638"/>
            <a:ext cx="8915400" cy="1143000"/>
          </a:xfrm>
          <a:prstGeom prst="rect">
            <a:avLst/>
          </a:prstGeom>
        </p:spPr>
        <p:txBody>
          <a:bodyPr/>
          <a:lstStyle/>
          <a:p>
            <a:r>
              <a:rPr lang="en-US"/>
              <a:t>Click to edit Master title style</a:t>
            </a:r>
            <a:endParaRPr lang="en-GB"/>
          </a:p>
        </p:txBody>
      </p:sp>
      <p:sp>
        <p:nvSpPr>
          <p:cNvPr id="3" name="Content Placeholder 2"/>
          <p:cNvSpPr>
            <a:spLocks noGrp="1"/>
          </p:cNvSpPr>
          <p:nvPr>
            <p:ph idx="1"/>
          </p:nvPr>
        </p:nvSpPr>
        <p:spPr>
          <a:xfrm>
            <a:off x="495300" y="1600202"/>
            <a:ext cx="89154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914266254"/>
      </p:ext>
    </p:extLst>
  </p:cSld>
  <p:clrMapOvr>
    <a:masterClrMapping/>
  </p:clrMapOvr>
  <p:transition spd="slow">
    <p:fade/>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95300" y="274638"/>
            <a:ext cx="8915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GB" smtClean="0"/>
          </a:p>
        </p:txBody>
      </p:sp>
      <p:sp>
        <p:nvSpPr>
          <p:cNvPr id="1027" name="Text Placeholder 2"/>
          <p:cNvSpPr>
            <a:spLocks noGrp="1"/>
          </p:cNvSpPr>
          <p:nvPr>
            <p:ph type="body" idx="1"/>
          </p:nvPr>
        </p:nvSpPr>
        <p:spPr bwMode="auto">
          <a:xfrm>
            <a:off x="495300" y="1600200"/>
            <a:ext cx="89154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smtClean="0"/>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Lst>
  <p:transition spd="slow">
    <p:fade/>
  </p:transition>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audio" Target="../media/audio1.wav"/><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audio" Target="../media/audio10.wav"/><Relationship Id="rId5" Type="http://schemas.openxmlformats.org/officeDocument/2006/relationships/image" Target="../media/image3.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audio" Target="../media/audio11.wav"/><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audio" Target="../media/audio12.wav"/><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audio" Target="../media/audio13.wav"/><Relationship Id="rId5" Type="http://schemas.openxmlformats.org/officeDocument/2006/relationships/image" Target="../media/image3.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audio" Target="../media/audio14.wav"/><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audio" Target="../media/audio15.wav"/><Relationship Id="rId5" Type="http://schemas.openxmlformats.org/officeDocument/2006/relationships/image" Target="../media/image3.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audio" Target="../media/audio16.wav"/><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audio" Target="../media/audio17.wav"/><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audio" Target="../media/audio18.wav"/><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audio" Target="../media/audio19.wav"/><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audio" Target="../media/audio2.wav"/></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audio" Target="../media/audio20.wav"/><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audio" Target="../media/audio21.wav"/><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audio" Target="../media/audio22.wav"/><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xml"/><Relationship Id="rId1" Type="http://schemas.openxmlformats.org/officeDocument/2006/relationships/audio" Target="../media/audio23.wav"/><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audio" Target="../media/audio24.wav"/><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audio" Target="../media/audio25.wav"/><Relationship Id="rId5" Type="http://schemas.openxmlformats.org/officeDocument/2006/relationships/image" Target="../media/image3.png"/><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audio" Target="../media/audio26.wav"/><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xml"/><Relationship Id="rId1" Type="http://schemas.openxmlformats.org/officeDocument/2006/relationships/audio" Target="../media/audio27.wav"/><Relationship Id="rId5" Type="http://schemas.openxmlformats.org/officeDocument/2006/relationships/image" Target="../media/image3.png"/><Relationship Id="rId4" Type="http://schemas.openxmlformats.org/officeDocument/2006/relationships/image" Target="../media/image9.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xml"/><Relationship Id="rId1" Type="http://schemas.openxmlformats.org/officeDocument/2006/relationships/audio" Target="../media/audio28.wav"/><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xml"/><Relationship Id="rId1" Type="http://schemas.openxmlformats.org/officeDocument/2006/relationships/audio" Target="../media/audio29.wav"/><Relationship Id="rId5" Type="http://schemas.openxmlformats.org/officeDocument/2006/relationships/image" Target="../media/image3.pn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audio" Target="../media/audio3.wav"/><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xml"/><Relationship Id="rId1" Type="http://schemas.openxmlformats.org/officeDocument/2006/relationships/audio" Target="../media/audio30.wav"/><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xml"/><Relationship Id="rId1" Type="http://schemas.openxmlformats.org/officeDocument/2006/relationships/audio" Target="../media/audio31.wav"/><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xml"/><Relationship Id="rId1" Type="http://schemas.openxmlformats.org/officeDocument/2006/relationships/audio" Target="../media/audio32.wav"/><Relationship Id="rId4" Type="http://schemas.openxmlformats.org/officeDocument/2006/relationships/image" Target="../media/image3.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xml"/><Relationship Id="rId1" Type="http://schemas.openxmlformats.org/officeDocument/2006/relationships/audio" Target="../media/audio33.wav"/><Relationship Id="rId4" Type="http://schemas.openxmlformats.org/officeDocument/2006/relationships/image" Target="../media/image3.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1.xml"/><Relationship Id="rId1" Type="http://schemas.openxmlformats.org/officeDocument/2006/relationships/audio" Target="../media/audio34.wav"/><Relationship Id="rId5" Type="http://schemas.openxmlformats.org/officeDocument/2006/relationships/image" Target="../media/image3.png"/><Relationship Id="rId4" Type="http://schemas.openxmlformats.org/officeDocument/2006/relationships/image" Target="../media/image11.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xml"/><Relationship Id="rId1" Type="http://schemas.openxmlformats.org/officeDocument/2006/relationships/audio" Target="../media/audio35.wav"/><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2.xml"/><Relationship Id="rId1" Type="http://schemas.openxmlformats.org/officeDocument/2006/relationships/audio" Target="../media/audio36.wav"/><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audio" Target="../media/audio4.wav"/><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audio" Target="../media/audio5.wav"/><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audio" Target="../media/audio6.wav"/><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audio" Target="../media/audio7.wav"/><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audio" Target="../media/audio8.wav"/><Relationship Id="rId5" Type="http://schemas.openxmlformats.org/officeDocument/2006/relationships/image" Target="../media/image3.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audio" Target="../media/audio9.wav"/><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ctrTitle" idx="4294967295"/>
          </p:nvPr>
        </p:nvSpPr>
        <p:spPr>
          <a:xfrm>
            <a:off x="1316038" y="782638"/>
            <a:ext cx="6678612" cy="990600"/>
          </a:xfrm>
        </p:spPr>
        <p:txBody>
          <a:bodyPr rtlCol="0">
            <a:normAutofit fontScale="90000"/>
          </a:bodyPr>
          <a:lstStyle/>
          <a:p>
            <a:pPr eaLnBrk="1" fontAlgn="auto" hangingPunct="1">
              <a:spcAft>
                <a:spcPts val="0"/>
              </a:spcAft>
              <a:defRPr/>
            </a:pPr>
            <a:r>
              <a:rPr lang="ar-SA" sz="3600" dirty="0">
                <a:cs typeface="PT Bold Heading" pitchFamily="2" charset="-78"/>
              </a:rPr>
              <a:t>جامعة طرابلس</a:t>
            </a:r>
            <a:r>
              <a:rPr lang="en-GB" sz="3600" dirty="0">
                <a:cs typeface="PT Bold Heading" pitchFamily="2" charset="-78"/>
              </a:rPr>
              <a:t/>
            </a:r>
            <a:br>
              <a:rPr lang="en-GB" sz="3600" dirty="0">
                <a:cs typeface="PT Bold Heading" pitchFamily="2" charset="-78"/>
              </a:rPr>
            </a:br>
            <a:r>
              <a:rPr lang="ar-SA" sz="3600" dirty="0">
                <a:cs typeface="PT Bold Heading" pitchFamily="2" charset="-78"/>
              </a:rPr>
              <a:t>كلية تقنية المعلومات</a:t>
            </a:r>
            <a:endParaRPr lang="en-US" sz="3600" dirty="0">
              <a:cs typeface="PT Bold Heading" pitchFamily="2" charset="-78"/>
            </a:endParaRPr>
          </a:p>
        </p:txBody>
      </p:sp>
      <p:sp>
        <p:nvSpPr>
          <p:cNvPr id="9219" name="Subtitle 2"/>
          <p:cNvSpPr>
            <a:spLocks noGrp="1"/>
          </p:cNvSpPr>
          <p:nvPr>
            <p:ph type="subTitle" idx="4294967295"/>
          </p:nvPr>
        </p:nvSpPr>
        <p:spPr>
          <a:xfrm>
            <a:off x="165100" y="2743200"/>
            <a:ext cx="9634538" cy="533400"/>
          </a:xfrm>
        </p:spPr>
        <p:txBody>
          <a:bodyPr rtlCol="0">
            <a:noAutofit/>
          </a:bodyPr>
          <a:lstStyle/>
          <a:p>
            <a:pPr algn="ctr" eaLnBrk="1" fontAlgn="auto" hangingPunct="1">
              <a:spcAft>
                <a:spcPts val="0"/>
              </a:spcAft>
              <a:buFont typeface="Wingdings 3" pitchFamily="18" charset="2"/>
              <a:buNone/>
              <a:defRPr/>
            </a:pPr>
            <a:r>
              <a:rPr lang="ar-SA" sz="2800" b="1" dirty="0">
                <a:solidFill>
                  <a:srgbClr val="0000CC"/>
                </a:solidFill>
                <a:latin typeface="Traditional Arabic" pitchFamily="18" charset="-78"/>
                <a:cs typeface="Traditional Arabic" pitchFamily="18" charset="-78"/>
              </a:rPr>
              <a:t>مقدمة في قواعد البيانات</a:t>
            </a:r>
          </a:p>
          <a:p>
            <a:pPr algn="ctr" eaLnBrk="1" fontAlgn="auto" hangingPunct="1">
              <a:spcAft>
                <a:spcPts val="0"/>
              </a:spcAft>
              <a:buFont typeface="Wingdings 3" pitchFamily="18" charset="2"/>
              <a:buNone/>
              <a:defRPr/>
            </a:pPr>
            <a:r>
              <a:rPr lang="ar-SA" sz="2800" b="1" dirty="0">
                <a:solidFill>
                  <a:srgbClr val="0000CC"/>
                </a:solidFill>
                <a:latin typeface="Traditional Arabic" pitchFamily="18" charset="-78"/>
                <a:cs typeface="Traditional Arabic" pitchFamily="18" charset="-78"/>
              </a:rPr>
              <a:t>   </a:t>
            </a:r>
            <a:r>
              <a:rPr lang="en-GB" sz="2800" b="1" dirty="0">
                <a:solidFill>
                  <a:srgbClr val="0000CC"/>
                </a:solidFill>
                <a:latin typeface="Traditional Arabic" pitchFamily="18" charset="-78"/>
                <a:cs typeface="Traditional Arabic" pitchFamily="18" charset="-78"/>
              </a:rPr>
              <a:t>Introduction to </a:t>
            </a:r>
            <a:r>
              <a:rPr lang="en-US" sz="2800" b="1" dirty="0">
                <a:solidFill>
                  <a:srgbClr val="0000FF"/>
                </a:solidFill>
                <a:latin typeface="Traditional Arabic" pitchFamily="18" charset="-78"/>
                <a:cs typeface="Traditional Arabic" pitchFamily="18" charset="-78"/>
              </a:rPr>
              <a:t>Databases </a:t>
            </a:r>
            <a:r>
              <a:rPr lang="en-US" sz="2800" dirty="0">
                <a:solidFill>
                  <a:srgbClr val="0000CC"/>
                </a:solidFill>
                <a:latin typeface="Traditional Arabic" pitchFamily="18" charset="-78"/>
                <a:cs typeface="Traditional Arabic" pitchFamily="18" charset="-78"/>
              </a:rPr>
              <a:t/>
            </a:r>
            <a:br>
              <a:rPr lang="en-US" sz="2800" dirty="0">
                <a:solidFill>
                  <a:srgbClr val="0000CC"/>
                </a:solidFill>
                <a:latin typeface="Traditional Arabic" pitchFamily="18" charset="-78"/>
                <a:cs typeface="Traditional Arabic" pitchFamily="18" charset="-78"/>
              </a:rPr>
            </a:br>
            <a:r>
              <a:rPr lang="en-US" sz="2800" dirty="0">
                <a:solidFill>
                  <a:srgbClr val="0000CC"/>
                </a:solidFill>
                <a:latin typeface="Traditional Arabic" pitchFamily="18" charset="-78"/>
                <a:cs typeface="Traditional Arabic" pitchFamily="18" charset="-78"/>
              </a:rPr>
              <a:t> </a:t>
            </a:r>
            <a:r>
              <a:rPr lang="en-US" sz="2800" b="1" dirty="0">
                <a:solidFill>
                  <a:srgbClr val="FF0000"/>
                </a:solidFill>
                <a:latin typeface="Traditional Arabic" pitchFamily="18" charset="-78"/>
                <a:cs typeface="Traditional Arabic" pitchFamily="18" charset="-78"/>
              </a:rPr>
              <a:t>ITGS228</a:t>
            </a:r>
            <a:r>
              <a:rPr lang="en-US" altLang="ar-SA" sz="2800" b="1" dirty="0">
                <a:latin typeface="Traditional Arabic" pitchFamily="18" charset="-78"/>
                <a:cs typeface="Traditional Arabic" pitchFamily="18" charset="-78"/>
              </a:rPr>
              <a:t> </a:t>
            </a:r>
            <a:r>
              <a:rPr lang="en-US" sz="2800" dirty="0">
                <a:solidFill>
                  <a:srgbClr val="0000CC"/>
                </a:solidFill>
                <a:latin typeface="Traditional Arabic" pitchFamily="18" charset="-78"/>
                <a:cs typeface="Traditional Arabic" pitchFamily="18" charset="-78"/>
              </a:rPr>
              <a:t/>
            </a:r>
            <a:br>
              <a:rPr lang="en-US" sz="2800" dirty="0">
                <a:solidFill>
                  <a:srgbClr val="0000CC"/>
                </a:solidFill>
                <a:latin typeface="Traditional Arabic" pitchFamily="18" charset="-78"/>
                <a:cs typeface="Traditional Arabic" pitchFamily="18" charset="-78"/>
              </a:rPr>
            </a:br>
            <a:r>
              <a:rPr lang="en-GB" sz="2800" dirty="0" err="1">
                <a:solidFill>
                  <a:srgbClr val="FF0000"/>
                </a:solidFill>
                <a:latin typeface="Traditional Arabic" pitchFamily="18" charset="-78"/>
                <a:cs typeface="Traditional Arabic" pitchFamily="18" charset="-78"/>
              </a:rPr>
              <a:t>h.ebrahem</a:t>
            </a:r>
            <a:r>
              <a:rPr lang="ar-SA" sz="2800" dirty="0">
                <a:solidFill>
                  <a:srgbClr val="FF0000"/>
                </a:solidFill>
                <a:latin typeface="Traditional Arabic" pitchFamily="18" charset="-78"/>
                <a:cs typeface="Traditional Arabic" pitchFamily="18" charset="-78"/>
              </a:rPr>
              <a:t>@</a:t>
            </a:r>
            <a:r>
              <a:rPr lang="en-GB" sz="2800" dirty="0" err="1">
                <a:solidFill>
                  <a:srgbClr val="FF0000"/>
                </a:solidFill>
                <a:latin typeface="Traditional Arabic" pitchFamily="18" charset="-78"/>
                <a:cs typeface="Traditional Arabic" pitchFamily="18" charset="-78"/>
              </a:rPr>
              <a:t>uot.edu.ly</a:t>
            </a:r>
            <a:endParaRPr lang="en-US" sz="2800" dirty="0">
              <a:solidFill>
                <a:srgbClr val="0000CC"/>
              </a:solidFill>
              <a:latin typeface="Traditional Arabic" pitchFamily="18" charset="-78"/>
              <a:cs typeface="Traditional Arabic" pitchFamily="18" charset="-78"/>
            </a:endParaRPr>
          </a:p>
          <a:p>
            <a:pPr algn="ctr" eaLnBrk="1" fontAlgn="auto" hangingPunct="1">
              <a:spcAft>
                <a:spcPts val="0"/>
              </a:spcAft>
              <a:buFont typeface="Wingdings 3" pitchFamily="18" charset="2"/>
              <a:buNone/>
              <a:defRPr/>
            </a:pPr>
            <a:r>
              <a:rPr lang="ar-SA" sz="2800" b="1" dirty="0">
                <a:latin typeface="Traditional Arabic" pitchFamily="18" charset="-78"/>
                <a:cs typeface="Traditional Arabic" pitchFamily="18" charset="-78"/>
              </a:rPr>
              <a:t>الأستاذ - حسن علي حسن</a:t>
            </a:r>
          </a:p>
          <a:p>
            <a:pPr marL="0" indent="0" algn="ctr" rtl="1" eaLnBrk="1" fontAlgn="auto" hangingPunct="1">
              <a:spcAft>
                <a:spcPts val="0"/>
              </a:spcAft>
              <a:buFont typeface="Arial" pitchFamily="34" charset="0"/>
              <a:buNone/>
              <a:defRPr/>
            </a:pPr>
            <a:r>
              <a:rPr lang="ar-SA" sz="2800" b="1" dirty="0">
                <a:solidFill>
                  <a:srgbClr val="0033CC"/>
                </a:solidFill>
                <a:latin typeface="Traditional Arabic" pitchFamily="18" charset="-78"/>
                <a:cs typeface="Traditional Arabic" pitchFamily="18" charset="-78"/>
              </a:rPr>
              <a:t>المحاضرة </a:t>
            </a:r>
            <a:r>
              <a:rPr lang="ar-SA" sz="2800" b="1" dirty="0" smtClean="0">
                <a:solidFill>
                  <a:srgbClr val="0033CC"/>
                </a:solidFill>
                <a:latin typeface="Traditional Arabic" pitchFamily="18" charset="-78"/>
                <a:cs typeface="Traditional Arabic" pitchFamily="18" charset="-78"/>
              </a:rPr>
              <a:t>السادسة – </a:t>
            </a:r>
            <a:r>
              <a:rPr lang="ar-SA" sz="2800" b="1" dirty="0">
                <a:latin typeface="Traditional Arabic" pitchFamily="18" charset="-78"/>
                <a:cs typeface="Traditional Arabic" pitchFamily="18" charset="-78"/>
              </a:rPr>
              <a:t>تحويل مخطط علاقة الكيان </a:t>
            </a:r>
            <a:r>
              <a:rPr lang="ar-SA" sz="2800" b="1" dirty="0" smtClean="0">
                <a:latin typeface="Traditional Arabic" pitchFamily="18" charset="-78"/>
                <a:cs typeface="Traditional Arabic" pitchFamily="18" charset="-78"/>
              </a:rPr>
              <a:t>إلى </a:t>
            </a:r>
            <a:r>
              <a:rPr lang="ar-SA" sz="2800" b="1" dirty="0">
                <a:latin typeface="Traditional Arabic" pitchFamily="18" charset="-78"/>
                <a:cs typeface="Traditional Arabic" pitchFamily="18" charset="-78"/>
              </a:rPr>
              <a:t>مخطط قاعدة البيانات </a:t>
            </a:r>
            <a:r>
              <a:rPr lang="ar-SA" sz="2800" b="1" dirty="0" smtClean="0">
                <a:latin typeface="Traditional Arabic" pitchFamily="18" charset="-78"/>
                <a:cs typeface="Traditional Arabic" pitchFamily="18" charset="-78"/>
              </a:rPr>
              <a:t>العلائقية</a:t>
            </a:r>
            <a:endParaRPr lang="en-US" sz="2800" b="1" dirty="0" smtClean="0">
              <a:latin typeface="Traditional Arabic" pitchFamily="18" charset="-78"/>
              <a:cs typeface="Traditional Arabic" pitchFamily="18" charset="-78"/>
            </a:endParaRPr>
          </a:p>
          <a:p>
            <a:pPr marL="0" indent="0" algn="ctr" rtl="1" eaLnBrk="1" fontAlgn="auto" hangingPunct="1">
              <a:spcAft>
                <a:spcPts val="0"/>
              </a:spcAft>
              <a:buFont typeface="Arial" pitchFamily="34" charset="0"/>
              <a:buNone/>
              <a:defRPr/>
            </a:pPr>
            <a:r>
              <a:rPr lang="ar-SA" sz="2800" b="1" dirty="0" smtClean="0">
                <a:latin typeface="Traditional Arabic" pitchFamily="18" charset="-78"/>
                <a:cs typeface="Traditional Arabic" pitchFamily="18" charset="-78"/>
              </a:rPr>
              <a:t> </a:t>
            </a:r>
            <a:r>
              <a:rPr lang="en-GB" sz="2800" b="1" dirty="0">
                <a:latin typeface="Traditional Arabic" pitchFamily="18" charset="-78"/>
                <a:cs typeface="Traditional Arabic" pitchFamily="18" charset="-78"/>
              </a:rPr>
              <a:t>Entity Relationship </a:t>
            </a:r>
            <a:r>
              <a:rPr lang="en-GB" sz="2800" b="1" dirty="0" smtClean="0">
                <a:latin typeface="Traditional Arabic" pitchFamily="18" charset="-78"/>
                <a:cs typeface="Traditional Arabic" pitchFamily="18" charset="-78"/>
              </a:rPr>
              <a:t>to Relational </a:t>
            </a:r>
            <a:r>
              <a:rPr lang="en-GB" sz="2800" b="1" dirty="0">
                <a:latin typeface="Traditional Arabic" pitchFamily="18" charset="-78"/>
                <a:cs typeface="Traditional Arabic" pitchFamily="18" charset="-78"/>
              </a:rPr>
              <a:t>Database Schema </a:t>
            </a:r>
            <a:endParaRPr lang="en-US" sz="2800" b="1" dirty="0">
              <a:latin typeface="Traditional Arabic" pitchFamily="18" charset="-78"/>
              <a:cs typeface="Traditional Arabic" pitchFamily="18" charset="-78"/>
            </a:endParaRPr>
          </a:p>
          <a:p>
            <a:pPr algn="ctr" eaLnBrk="1" fontAlgn="auto" hangingPunct="1">
              <a:spcAft>
                <a:spcPts val="0"/>
              </a:spcAft>
              <a:buFont typeface="Arial" pitchFamily="34" charset="0"/>
              <a:buNone/>
              <a:defRPr/>
            </a:pPr>
            <a:endParaRPr lang="en-US" sz="2800" b="1" dirty="0">
              <a:latin typeface="Traditional Arabic" pitchFamily="18" charset="-78"/>
              <a:cs typeface="Traditional Arabic" pitchFamily="18" charset="-78"/>
            </a:endParaRPr>
          </a:p>
        </p:txBody>
      </p:sp>
      <p:cxnSp>
        <p:nvCxnSpPr>
          <p:cNvPr id="5" name="Straight Connector 4"/>
          <p:cNvCxnSpPr/>
          <p:nvPr/>
        </p:nvCxnSpPr>
        <p:spPr>
          <a:xfrm>
            <a:off x="774700" y="2514600"/>
            <a:ext cx="8280400" cy="1588"/>
          </a:xfrm>
          <a:prstGeom prst="line">
            <a:avLst/>
          </a:prstGeom>
          <a:ln w="6350">
            <a:prstDash val="dash"/>
          </a:ln>
        </p:spPr>
        <p:style>
          <a:lnRef idx="1">
            <a:schemeClr val="accent1"/>
          </a:lnRef>
          <a:fillRef idx="0">
            <a:schemeClr val="accent1"/>
          </a:fillRef>
          <a:effectRef idx="0">
            <a:schemeClr val="accent1"/>
          </a:effectRef>
          <a:fontRef idx="minor">
            <a:schemeClr val="tx1"/>
          </a:fontRef>
        </p:style>
      </p:cxnSp>
      <p:pic>
        <p:nvPicPr>
          <p:cNvPr id="8" name="صورة 7" descr="it_logo.png"/>
          <p:cNvPicPr>
            <a:picLocks noChangeAspect="1"/>
          </p:cNvPicPr>
          <p:nvPr/>
        </p:nvPicPr>
        <p:blipFill>
          <a:blip r:embed="rId4"/>
          <a:stretch>
            <a:fillRect/>
          </a:stretch>
        </p:blipFill>
        <p:spPr>
          <a:xfrm>
            <a:off x="117475" y="115888"/>
            <a:ext cx="1819275" cy="1441450"/>
          </a:xfrm>
          <a:prstGeom prst="rect">
            <a:avLst/>
          </a:prstGeom>
          <a:ln>
            <a:noFill/>
          </a:ln>
          <a:effectLst>
            <a:outerShdw blurRad="292100" dist="139700" dir="2700000" algn="tl" rotWithShape="0">
              <a:srgbClr val="333333">
                <a:alpha val="65000"/>
              </a:srgbClr>
            </a:outerShdw>
          </a:effectLst>
        </p:spPr>
      </p:pic>
      <p:pic>
        <p:nvPicPr>
          <p:cNvPr id="9" name="صورة 8" descr="uni_logo.png"/>
          <p:cNvPicPr>
            <a:picLocks noChangeAspect="1"/>
          </p:cNvPicPr>
          <p:nvPr/>
        </p:nvPicPr>
        <p:blipFill>
          <a:blip r:embed="rId5"/>
          <a:stretch>
            <a:fillRect/>
          </a:stretch>
        </p:blipFill>
        <p:spPr>
          <a:xfrm>
            <a:off x="7059613" y="115888"/>
            <a:ext cx="2724150" cy="2122487"/>
          </a:xfrm>
          <a:prstGeom prst="rect">
            <a:avLst/>
          </a:prstGeom>
          <a:ln>
            <a:noFill/>
          </a:ln>
          <a:effectLst>
            <a:outerShdw blurRad="292100" dist="139700" dir="2700000" algn="tl" rotWithShape="0">
              <a:srgbClr val="333333">
                <a:alpha val="65000"/>
              </a:srgbClr>
            </a:outerShdw>
          </a:effectLst>
        </p:spPr>
      </p:pic>
      <p:pic>
        <p:nvPicPr>
          <p:cNvPr id="5128" name="~PP13476.WAV">
            <a:hlinkClick r:id="" action="ppaction://media"/>
          </p:cNvPr>
          <p:cNvPicPr>
            <a:picLocks noRot="1" noChangeAspect="1" noChangeArrowheads="1"/>
          </p:cNvPicPr>
          <p:nvPr>
            <a:wavAudioFile r:embed="rId1" name="~PP1043.WAV"/>
          </p:nvPr>
        </p:nvPicPr>
        <p:blipFill>
          <a:blip r:embed="rId6">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advTm="14250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51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12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r>
              <a:rPr lang="ar-SA" sz="2800">
                <a:latin typeface="Traditional Arabic" pitchFamily="18" charset="-78"/>
                <a:cs typeface="Traditional Arabic" pitchFamily="18" charset="-78"/>
              </a:rPr>
              <a:t>أحيانا الكيان الضعيف لا يمتلك مفتاح رئيسي فريد، بل يتكون مفتاحه الرئيسي من خاصية المفتاح الرئيسي للكيان القوي مع خاصية موجودة فيه، بمعنى يتم إضافة خاصية المفتاح </a:t>
            </a:r>
            <a:r>
              <a:rPr lang="en-US" sz="2800">
                <a:latin typeface="Traditional Arabic" pitchFamily="18" charset="-78"/>
                <a:cs typeface="Traditional Arabic" pitchFamily="18" charset="-78"/>
              </a:rPr>
              <a:t>PK</a:t>
            </a:r>
            <a:r>
              <a:rPr lang="ar-SA" sz="2800">
                <a:latin typeface="Traditional Arabic" pitchFamily="18" charset="-78"/>
                <a:cs typeface="Traditional Arabic" pitchFamily="18" charset="-78"/>
              </a:rPr>
              <a:t> من الكيان القوي إلى جدول الكيان الضعيف، يطلق على الكيان القوي اسم الكيان المالك أو الكيان المحدد للكيان الضعيف التابع له.</a:t>
            </a:r>
          </a:p>
          <a:p>
            <a:pPr algn="just" rtl="1" eaLnBrk="1" hangingPunct="1"/>
            <a:endParaRPr lang="ar-SA"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a:p>
            <a:pPr algn="just" rtl="1" eaLnBrk="1" hangingPunct="1"/>
            <a:endParaRPr lang="ar-SA" sz="1200">
              <a:latin typeface="Traditional Arabic" pitchFamily="18" charset="-78"/>
              <a:cs typeface="Traditional Arabic" pitchFamily="18" charset="-78"/>
            </a:endParaRPr>
          </a:p>
          <a:p>
            <a:pPr algn="just" rtl="1" eaLnBrk="1" hangingPunct="1"/>
            <a:r>
              <a:rPr lang="ar-SA" sz="2800">
                <a:latin typeface="Traditional Arabic" pitchFamily="18" charset="-78"/>
                <a:cs typeface="Traditional Arabic" pitchFamily="18" charset="-78"/>
              </a:rPr>
              <a:t>يتم تحويل الشكل السابق إلى الجدولين التالين، ويتم تمثيلها في الجدولين الموظف والابن كما في الشكلين التاليين</a:t>
            </a:r>
            <a:endParaRPr lang="en-US" sz="2800">
              <a:latin typeface="Traditional Arabic" pitchFamily="18" charset="-78"/>
              <a:cs typeface="Traditional Arabic" pitchFamily="18" charset="-78"/>
            </a:endParaRPr>
          </a:p>
          <a:p>
            <a:pPr algn="just" rtl="1" eaLnBrk="1" hangingPunct="1"/>
            <a:r>
              <a:rPr lang="ar-SA" sz="2800" b="1">
                <a:latin typeface="Traditional Arabic" pitchFamily="18" charset="-78"/>
                <a:cs typeface="Traditional Arabic" pitchFamily="18" charset="-78"/>
              </a:rPr>
              <a:t>جدول الموظف</a:t>
            </a:r>
            <a:r>
              <a:rPr lang="ar-SA" sz="2800">
                <a:latin typeface="Traditional Arabic" pitchFamily="18" charset="-78"/>
                <a:cs typeface="Traditional Arabic" pitchFamily="18" charset="-78"/>
              </a:rPr>
              <a:t> (</a:t>
            </a:r>
            <a:r>
              <a:rPr lang="ar-SA" sz="2800" u="sng">
                <a:latin typeface="Traditional Arabic" pitchFamily="18" charset="-78"/>
                <a:cs typeface="Traditional Arabic" pitchFamily="18" charset="-78"/>
              </a:rPr>
              <a:t>رقم الموظف</a:t>
            </a:r>
            <a:r>
              <a:rPr lang="ar-SA" sz="2800">
                <a:latin typeface="Traditional Arabic" pitchFamily="18" charset="-78"/>
                <a:cs typeface="Traditional Arabic" pitchFamily="18" charset="-78"/>
              </a:rPr>
              <a:t>، اسم الموظف)</a:t>
            </a:r>
            <a:endParaRPr lang="en-US" sz="2800">
              <a:latin typeface="Traditional Arabic" pitchFamily="18" charset="-78"/>
              <a:cs typeface="Traditional Arabic" pitchFamily="18" charset="-78"/>
            </a:endParaRPr>
          </a:p>
          <a:p>
            <a:pPr algn="just" rtl="1" eaLnBrk="1" hangingPunct="1"/>
            <a:r>
              <a:rPr lang="ar-SA" sz="2800" b="1">
                <a:latin typeface="Traditional Arabic" pitchFamily="18" charset="-78"/>
                <a:cs typeface="Traditional Arabic" pitchFamily="18" charset="-78"/>
              </a:rPr>
              <a:t>جدول الابن</a:t>
            </a:r>
            <a:r>
              <a:rPr lang="ar-SA" sz="2800">
                <a:latin typeface="Traditional Arabic" pitchFamily="18" charset="-78"/>
                <a:cs typeface="Traditional Arabic" pitchFamily="18" charset="-78"/>
              </a:rPr>
              <a:t> (</a:t>
            </a:r>
            <a:r>
              <a:rPr lang="ar-SA" sz="2800" u="sng">
                <a:latin typeface="Traditional Arabic" pitchFamily="18" charset="-78"/>
                <a:cs typeface="Traditional Arabic" pitchFamily="18" charset="-78"/>
              </a:rPr>
              <a:t>رقم الموظف، اسم الابن</a:t>
            </a:r>
            <a:r>
              <a:rPr lang="ar-SA" sz="2800">
                <a:latin typeface="Traditional Arabic" pitchFamily="18" charset="-78"/>
                <a:cs typeface="Traditional Arabic" pitchFamily="18" charset="-78"/>
              </a:rPr>
              <a:t>)</a:t>
            </a:r>
            <a:endParaRPr lang="en-US" sz="2800">
              <a:latin typeface="Traditional Arabic" pitchFamily="18" charset="-78"/>
              <a:cs typeface="Traditional Arabic" pitchFamily="18" charset="-78"/>
            </a:endParaRPr>
          </a:p>
        </p:txBody>
      </p:sp>
      <p:sp>
        <p:nvSpPr>
          <p:cNvPr id="11267" name="Rectangle 2"/>
          <p:cNvSpPr txBox="1">
            <a:spLocks noChangeArrowheads="1"/>
          </p:cNvSpPr>
          <p:nvPr/>
        </p:nvSpPr>
        <p:spPr bwMode="auto">
          <a:xfrm>
            <a:off x="641350" y="2682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00CC"/>
                </a:solidFill>
                <a:latin typeface="Traditional Arabic" pitchFamily="18" charset="-78"/>
                <a:cs typeface="Traditional Arabic" pitchFamily="18" charset="-78"/>
              </a:rPr>
              <a:t>القاعدة 5: تحويل الكيان الضعيف </a:t>
            </a:r>
            <a:r>
              <a:rPr lang="en-GB" sz="3200" b="1">
                <a:solidFill>
                  <a:srgbClr val="0000CC"/>
                </a:solidFill>
                <a:latin typeface="Traditional Arabic" pitchFamily="18" charset="-78"/>
                <a:cs typeface="Traditional Arabic" pitchFamily="18" charset="-78"/>
              </a:rPr>
              <a:t>Weak Entity</a:t>
            </a:r>
            <a:endParaRPr lang="en-US" sz="3200" b="1">
              <a:solidFill>
                <a:srgbClr val="0000CC"/>
              </a:solidFill>
              <a:latin typeface="Traditional Arabic" pitchFamily="18" charset="-78"/>
              <a:cs typeface="Traditional Arabic" pitchFamily="18" charset="-78"/>
            </a:endParaRPr>
          </a:p>
        </p:txBody>
      </p:sp>
      <p:grpSp>
        <p:nvGrpSpPr>
          <p:cNvPr id="11268" name="Group 12"/>
          <p:cNvGrpSpPr>
            <a:grpSpLocks/>
          </p:cNvGrpSpPr>
          <p:nvPr/>
        </p:nvGrpSpPr>
        <p:grpSpPr bwMode="auto">
          <a:xfrm>
            <a:off x="2835275" y="2924175"/>
            <a:ext cx="4349750" cy="1560513"/>
            <a:chOff x="0" y="0"/>
            <a:chExt cx="3947795" cy="1247775"/>
          </a:xfrm>
        </p:grpSpPr>
        <p:sp>
          <p:nvSpPr>
            <p:cNvPr id="11272" name="Text Box 320"/>
            <p:cNvSpPr txBox="1">
              <a:spLocks noChangeArrowheads="1"/>
            </p:cNvSpPr>
            <p:nvPr/>
          </p:nvSpPr>
          <p:spPr bwMode="auto">
            <a:xfrm>
              <a:off x="1190625" y="685800"/>
              <a:ext cx="1522730" cy="2762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r" rtl="1" eaLnBrk="1" hangingPunct="1">
                <a:lnSpc>
                  <a:spcPct val="107000"/>
                </a:lnSpc>
                <a:spcAft>
                  <a:spcPts val="800"/>
                </a:spcAft>
              </a:pPr>
              <a:r>
                <a:rPr lang="ar-SA" sz="1100" b="1">
                  <a:latin typeface="Calibri" pitchFamily="34" charset="0"/>
                </a:rPr>
                <a:t>1                                  </a:t>
              </a:r>
              <a:r>
                <a:rPr lang="en-US" sz="1100" b="1">
                  <a:latin typeface="Calibri" pitchFamily="34" charset="0"/>
                </a:rPr>
                <a:t>N</a:t>
              </a:r>
              <a:endParaRPr lang="en-US" sz="1100">
                <a:latin typeface="Calibri" pitchFamily="34" charset="0"/>
              </a:endParaRPr>
            </a:p>
          </p:txBody>
        </p:sp>
        <p:cxnSp>
          <p:nvCxnSpPr>
            <p:cNvPr id="11273" name="AutoShape 122"/>
            <p:cNvCxnSpPr>
              <a:cxnSpLocks noChangeShapeType="1"/>
            </p:cNvCxnSpPr>
            <p:nvPr/>
          </p:nvCxnSpPr>
          <p:spPr bwMode="auto">
            <a:xfrm>
              <a:off x="466725" y="323850"/>
              <a:ext cx="0" cy="39052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1274" name="AutoShape 122"/>
            <p:cNvCxnSpPr>
              <a:cxnSpLocks noChangeShapeType="1"/>
            </p:cNvCxnSpPr>
            <p:nvPr/>
          </p:nvCxnSpPr>
          <p:spPr bwMode="auto">
            <a:xfrm>
              <a:off x="2714625" y="361950"/>
              <a:ext cx="502285" cy="35242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1275" name="AutoShape 122"/>
            <p:cNvCxnSpPr>
              <a:cxnSpLocks noChangeShapeType="1"/>
            </p:cNvCxnSpPr>
            <p:nvPr/>
          </p:nvCxnSpPr>
          <p:spPr bwMode="auto">
            <a:xfrm flipH="1">
              <a:off x="3238500" y="390525"/>
              <a:ext cx="275590" cy="30607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1276" name="AutoShape 309"/>
            <p:cNvCxnSpPr>
              <a:cxnSpLocks noChangeShapeType="1"/>
            </p:cNvCxnSpPr>
            <p:nvPr/>
          </p:nvCxnSpPr>
          <p:spPr bwMode="auto">
            <a:xfrm>
              <a:off x="933450" y="942975"/>
              <a:ext cx="819150" cy="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cxnSp>
          <p:nvCxnSpPr>
            <p:cNvPr id="11277" name="AutoShape 309"/>
            <p:cNvCxnSpPr>
              <a:cxnSpLocks noChangeShapeType="1"/>
            </p:cNvCxnSpPr>
            <p:nvPr/>
          </p:nvCxnSpPr>
          <p:spPr bwMode="auto">
            <a:xfrm>
              <a:off x="933450" y="895350"/>
              <a:ext cx="2055495" cy="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11278" name="Oval 27"/>
            <p:cNvSpPr>
              <a:spLocks noChangeArrowheads="1"/>
            </p:cNvSpPr>
            <p:nvPr/>
          </p:nvSpPr>
          <p:spPr bwMode="auto">
            <a:xfrm>
              <a:off x="3076575" y="28575"/>
              <a:ext cx="87122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الموظف</a:t>
              </a:r>
              <a:endParaRPr lang="en-US" sz="2000">
                <a:latin typeface="Calibri" pitchFamily="34" charset="0"/>
                <a:ea typeface="Calibri" pitchFamily="34" charset="0"/>
                <a:cs typeface="Traditional Arabic" pitchFamily="18" charset="-78"/>
              </a:endParaRPr>
            </a:p>
          </p:txBody>
        </p:sp>
        <p:sp>
          <p:nvSpPr>
            <p:cNvPr id="11279" name="Oval 28"/>
            <p:cNvSpPr>
              <a:spLocks noChangeArrowheads="1"/>
            </p:cNvSpPr>
            <p:nvPr/>
          </p:nvSpPr>
          <p:spPr bwMode="auto">
            <a:xfrm>
              <a:off x="2181225" y="0"/>
              <a:ext cx="87122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اسم الموظف</a:t>
              </a:r>
              <a:endParaRPr lang="en-US" sz="2000">
                <a:latin typeface="Calibri" pitchFamily="34" charset="0"/>
                <a:ea typeface="Calibri" pitchFamily="34" charset="0"/>
                <a:cs typeface="Traditional Arabic" pitchFamily="18" charset="-78"/>
              </a:endParaRPr>
            </a:p>
          </p:txBody>
        </p:sp>
        <p:sp>
          <p:nvSpPr>
            <p:cNvPr id="11280" name="Oval 29"/>
            <p:cNvSpPr>
              <a:spLocks noChangeArrowheads="1"/>
            </p:cNvSpPr>
            <p:nvPr/>
          </p:nvSpPr>
          <p:spPr bwMode="auto">
            <a:xfrm>
              <a:off x="38100" y="19050"/>
              <a:ext cx="87122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الاسم </a:t>
              </a:r>
              <a:endParaRPr lang="en-US" sz="2000">
                <a:latin typeface="Calibri" pitchFamily="34" charset="0"/>
                <a:ea typeface="Calibri" pitchFamily="34" charset="0"/>
                <a:cs typeface="Traditional Arabic" pitchFamily="18" charset="-78"/>
              </a:endParaRPr>
            </a:p>
          </p:txBody>
        </p:sp>
        <p:sp>
          <p:nvSpPr>
            <p:cNvPr id="11281" name="Rectangle 30"/>
            <p:cNvSpPr>
              <a:spLocks noChangeArrowheads="1"/>
            </p:cNvSpPr>
            <p:nvPr/>
          </p:nvSpPr>
          <p:spPr bwMode="auto">
            <a:xfrm>
              <a:off x="2781300" y="714375"/>
              <a:ext cx="1076325" cy="39624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b="1">
                  <a:latin typeface="Calibri" pitchFamily="34" charset="0"/>
                </a:rPr>
                <a:t>الموظف</a:t>
              </a:r>
              <a:endParaRPr lang="en-US" sz="1400">
                <a:latin typeface="Calibri" pitchFamily="34" charset="0"/>
              </a:endParaRPr>
            </a:p>
          </p:txBody>
        </p:sp>
        <p:sp>
          <p:nvSpPr>
            <p:cNvPr id="11282" name="Rectangle 31"/>
            <p:cNvSpPr>
              <a:spLocks noChangeArrowheads="1"/>
            </p:cNvSpPr>
            <p:nvPr/>
          </p:nvSpPr>
          <p:spPr bwMode="auto">
            <a:xfrm>
              <a:off x="0" y="714375"/>
              <a:ext cx="1076325" cy="39624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الابن</a:t>
              </a:r>
              <a:endParaRPr lang="en-US" sz="1100">
                <a:latin typeface="Calibri" pitchFamily="34" charset="0"/>
              </a:endParaRPr>
            </a:p>
          </p:txBody>
        </p:sp>
        <p:sp>
          <p:nvSpPr>
            <p:cNvPr id="11283" name="Rectangle 32"/>
            <p:cNvSpPr>
              <a:spLocks noChangeArrowheads="1"/>
            </p:cNvSpPr>
            <p:nvPr/>
          </p:nvSpPr>
          <p:spPr bwMode="auto">
            <a:xfrm>
              <a:off x="57150" y="752475"/>
              <a:ext cx="975361" cy="32385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b="1">
                  <a:latin typeface="Calibri" pitchFamily="34" charset="0"/>
                </a:rPr>
                <a:t>الابن</a:t>
              </a:r>
              <a:endParaRPr lang="en-US" sz="1100">
                <a:latin typeface="Calibri" pitchFamily="34" charset="0"/>
              </a:endParaRPr>
            </a:p>
          </p:txBody>
        </p:sp>
        <p:sp>
          <p:nvSpPr>
            <p:cNvPr id="11284" name="AutoShape 319"/>
            <p:cNvSpPr>
              <a:spLocks noChangeArrowheads="1"/>
            </p:cNvSpPr>
            <p:nvPr/>
          </p:nvSpPr>
          <p:spPr bwMode="auto">
            <a:xfrm>
              <a:off x="1476375" y="552450"/>
              <a:ext cx="923925" cy="695325"/>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1400" b="1">
                  <a:latin typeface="Calibri" pitchFamily="34" charset="0"/>
                </a:rPr>
                <a:t>يعول</a:t>
              </a:r>
              <a:endParaRPr lang="en-US" sz="1100">
                <a:latin typeface="Calibri" pitchFamily="34" charset="0"/>
              </a:endParaRPr>
            </a:p>
          </p:txBody>
        </p:sp>
      </p:grpSp>
      <p:pic>
        <p:nvPicPr>
          <p:cNvPr id="11269" name="Picture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60425" y="5084763"/>
            <a:ext cx="3876675" cy="1581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270" name="Line 19"/>
          <p:cNvSpPr>
            <a:spLocks noChangeShapeType="1"/>
          </p:cNvSpPr>
          <p:nvPr/>
        </p:nvSpPr>
        <p:spPr bwMode="auto">
          <a:xfrm flipH="1">
            <a:off x="6681788" y="6524625"/>
            <a:ext cx="865187"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pic>
        <p:nvPicPr>
          <p:cNvPr id="22548" name="~PP23663.WAV">
            <a:hlinkClick r:id="" action="ppaction://media"/>
          </p:cNvPr>
          <p:cNvPicPr>
            <a:picLocks noRot="1" noChangeAspect="1" noChangeArrowheads="1"/>
          </p:cNvPicPr>
          <p:nvPr>
            <a:wavAudioFile r:embed="rId1" name="~PP2308.WAV"/>
          </p:nvPr>
        </p:nvPicPr>
        <p:blipFill>
          <a:blip r:embed="rId5">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254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254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lnSpc>
                <a:spcPct val="150000"/>
              </a:lnSpc>
            </a:pPr>
            <a:r>
              <a:rPr lang="ar-SA" sz="2800">
                <a:latin typeface="Traditional Arabic" pitchFamily="18" charset="-78"/>
                <a:cs typeface="Traditional Arabic" pitchFamily="18" charset="-78"/>
              </a:rPr>
              <a:t>يتم تحويل العلاقة من نوع </a:t>
            </a:r>
            <a:r>
              <a:rPr lang="en-GB" sz="2800">
                <a:latin typeface="Traditional Arabic" pitchFamily="18" charset="-78"/>
                <a:cs typeface="Traditional Arabic" pitchFamily="18" charset="-78"/>
              </a:rPr>
              <a:t>M:N </a:t>
            </a:r>
            <a:r>
              <a:rPr lang="ar-SA" sz="2800">
                <a:latin typeface="Traditional Arabic" pitchFamily="18" charset="-78"/>
                <a:cs typeface="Traditional Arabic" pitchFamily="18" charset="-78"/>
              </a:rPr>
              <a:t> الموجودة بين الكيانين، بإنشاء جدول جديد باسم العلاقة يحتوي على المفاتيح الرئيسية لكل من الكيانين المرتبطين في العلاقة.</a:t>
            </a:r>
          </a:p>
          <a:p>
            <a:pPr algn="just" rtl="1" eaLnBrk="1" hangingPunct="1">
              <a:lnSpc>
                <a:spcPct val="150000"/>
              </a:lnSpc>
            </a:pPr>
            <a:r>
              <a:rPr lang="ar-SA" sz="2800">
                <a:latin typeface="Traditional Arabic" pitchFamily="18" charset="-78"/>
                <a:cs typeface="Traditional Arabic" pitchFamily="18" charset="-78"/>
              </a:rPr>
              <a:t>المفتاح الرئيسي </a:t>
            </a:r>
            <a:r>
              <a:rPr lang="en-US" sz="2800">
                <a:latin typeface="Traditional Arabic" pitchFamily="18" charset="-78"/>
                <a:cs typeface="Traditional Arabic" pitchFamily="18" charset="-78"/>
              </a:rPr>
              <a:t>PK</a:t>
            </a:r>
            <a:r>
              <a:rPr lang="ar-SA" sz="2800">
                <a:latin typeface="Traditional Arabic" pitchFamily="18" charset="-78"/>
                <a:cs typeface="Traditional Arabic" pitchFamily="18" charset="-78"/>
              </a:rPr>
              <a:t> في الجدول الجديد هو عبارة عن خاصية أو خصائص المفتاح الرئيسي في الكيان الأول مع خاصية أو خصائص المفتاح الرئيسي في الكيان الثاني. وتعتبر كل خاصية لوحدها في الجدول الجديد مفتاح اجنبي </a:t>
            </a:r>
            <a:r>
              <a:rPr lang="en-US" sz="2800">
                <a:latin typeface="Traditional Arabic" pitchFamily="18" charset="-78"/>
                <a:cs typeface="Traditional Arabic" pitchFamily="18" charset="-78"/>
              </a:rPr>
              <a:t>FK</a:t>
            </a:r>
            <a:r>
              <a:rPr lang="ar-SA" sz="2800">
                <a:latin typeface="Traditional Arabic" pitchFamily="18" charset="-78"/>
                <a:cs typeface="Traditional Arabic" pitchFamily="18" charset="-78"/>
              </a:rPr>
              <a:t>.</a:t>
            </a:r>
          </a:p>
        </p:txBody>
      </p:sp>
      <p:sp>
        <p:nvSpPr>
          <p:cNvPr id="12291" name="Rectangle 2"/>
          <p:cNvSpPr txBox="1">
            <a:spLocks noChangeArrowheads="1"/>
          </p:cNvSpPr>
          <p:nvPr/>
        </p:nvSpPr>
        <p:spPr bwMode="auto">
          <a:xfrm>
            <a:off x="641350" y="2682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00CC"/>
                </a:solidFill>
                <a:latin typeface="Traditional Arabic" pitchFamily="18" charset="-78"/>
                <a:cs typeface="Traditional Arabic" pitchFamily="18" charset="-78"/>
              </a:rPr>
              <a:t>القاعدة </a:t>
            </a:r>
            <a:r>
              <a:rPr lang="en-GB" sz="3200" b="1">
                <a:solidFill>
                  <a:srgbClr val="0000CC"/>
                </a:solidFill>
                <a:latin typeface="Traditional Arabic" pitchFamily="18" charset="-78"/>
                <a:cs typeface="Traditional Arabic" pitchFamily="18" charset="-78"/>
              </a:rPr>
              <a:t>6</a:t>
            </a:r>
            <a:r>
              <a:rPr lang="ar-SA" sz="3200" b="1">
                <a:solidFill>
                  <a:srgbClr val="0000CC"/>
                </a:solidFill>
                <a:latin typeface="Traditional Arabic" pitchFamily="18" charset="-78"/>
                <a:cs typeface="Traditional Arabic" pitchFamily="18" charset="-78"/>
              </a:rPr>
              <a:t>: تحويل العلاقة نوع عديد إلى عديد </a:t>
            </a:r>
            <a:r>
              <a:rPr lang="en-GB" sz="3200" b="1">
                <a:solidFill>
                  <a:srgbClr val="0000CC"/>
                </a:solidFill>
                <a:latin typeface="Traditional Arabic" pitchFamily="18" charset="-78"/>
                <a:cs typeface="Traditional Arabic" pitchFamily="18" charset="-78"/>
              </a:rPr>
              <a:t>M:N</a:t>
            </a:r>
            <a:endParaRPr lang="en-US" sz="3200" b="1">
              <a:solidFill>
                <a:srgbClr val="0000CC"/>
              </a:solidFill>
              <a:latin typeface="Traditional Arabic" pitchFamily="18" charset="-78"/>
              <a:cs typeface="Traditional Arabic" pitchFamily="18" charset="-78"/>
            </a:endParaRPr>
          </a:p>
        </p:txBody>
      </p:sp>
      <p:pic>
        <p:nvPicPr>
          <p:cNvPr id="24580" name="~PP23663.WAV">
            <a:hlinkClick r:id="" action="ppaction://media"/>
          </p:cNvPr>
          <p:cNvPicPr>
            <a:picLocks noRot="1" noChangeAspect="1" noChangeArrowheads="1"/>
          </p:cNvPicPr>
          <p:nvPr>
            <a:wavAudioFile r:embed="rId1" name="~PP298.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458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458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lnSpc>
                <a:spcPct val="150000"/>
              </a:lnSpc>
            </a:pPr>
            <a:endParaRPr lang="ar-SA" sz="2600">
              <a:latin typeface="Traditional Arabic" pitchFamily="18" charset="-78"/>
              <a:cs typeface="Traditional Arabic" pitchFamily="18" charset="-78"/>
            </a:endParaRPr>
          </a:p>
          <a:p>
            <a:pPr algn="just" rtl="1" eaLnBrk="1" hangingPunct="1">
              <a:lnSpc>
                <a:spcPct val="150000"/>
              </a:lnSpc>
            </a:pPr>
            <a:endParaRPr lang="ar-SA" sz="2600">
              <a:latin typeface="Traditional Arabic" pitchFamily="18" charset="-78"/>
              <a:cs typeface="Traditional Arabic" pitchFamily="18" charset="-78"/>
            </a:endParaRPr>
          </a:p>
          <a:p>
            <a:pPr algn="just" rtl="1" eaLnBrk="1" hangingPunct="1">
              <a:lnSpc>
                <a:spcPct val="150000"/>
              </a:lnSpc>
            </a:pPr>
            <a:endParaRPr lang="ar-SA" sz="2600">
              <a:latin typeface="Traditional Arabic" pitchFamily="18" charset="-78"/>
              <a:cs typeface="Traditional Arabic" pitchFamily="18" charset="-78"/>
            </a:endParaRPr>
          </a:p>
          <a:p>
            <a:pPr algn="just" rtl="1" eaLnBrk="1" hangingPunct="1">
              <a:lnSpc>
                <a:spcPct val="150000"/>
              </a:lnSpc>
            </a:pPr>
            <a:r>
              <a:rPr lang="ar-SA" sz="2600">
                <a:latin typeface="Traditional Arabic" pitchFamily="18" charset="-78"/>
                <a:cs typeface="Traditional Arabic" pitchFamily="18" charset="-78"/>
              </a:rPr>
              <a:t>الشكل يبين العلاقة بين الطالب والمادة الدراسية وهي علاقة عديد إلى عديد </a:t>
            </a:r>
            <a:r>
              <a:rPr lang="en-GB" sz="2600">
                <a:latin typeface="Traditional Arabic" pitchFamily="18" charset="-78"/>
                <a:cs typeface="Traditional Arabic" pitchFamily="18" charset="-78"/>
              </a:rPr>
              <a:t>M: N</a:t>
            </a:r>
            <a:r>
              <a:rPr lang="ar-SA" sz="2600">
                <a:latin typeface="Traditional Arabic" pitchFamily="18" charset="-78"/>
                <a:cs typeface="Traditional Arabic" pitchFamily="18" charset="-78"/>
              </a:rPr>
              <a:t>، لأن الطالب يسجل في العديد من المواد، والمادة الدراسية يسجل بها العديد من الطلاب. لاحظ إضافة خاصية الدرجة إلى العلاقة يسجل في مخطط </a:t>
            </a:r>
            <a:r>
              <a:rPr lang="en-GB" sz="2600">
                <a:latin typeface="Traditional Arabic" pitchFamily="18" charset="-78"/>
                <a:cs typeface="Traditional Arabic" pitchFamily="18" charset="-78"/>
              </a:rPr>
              <a:t>ER</a:t>
            </a:r>
            <a:r>
              <a:rPr lang="ar-SA" sz="2600">
                <a:latin typeface="Traditional Arabic" pitchFamily="18" charset="-78"/>
                <a:cs typeface="Traditional Arabic" pitchFamily="18" charset="-78"/>
              </a:rPr>
              <a:t>، وذلك إذا حاولنا وضع خاصية الدرجة مع كيان الطالب فسنحصل على خاصية متعددة القيم ويجب أن تكون هذه الخاصية كذلك مرتبطة بكيان المادة الدراسية، وبالمثل، إذا حاولنا وضع خاصية الدرجة مع كيان المادة الدراسية، فيجب أن يكون كيان المادة الدراسية مرتبط بكيان الطالب.</a:t>
            </a:r>
            <a:endParaRPr lang="en-US" sz="2600">
              <a:latin typeface="Traditional Arabic" pitchFamily="18" charset="-78"/>
              <a:cs typeface="Traditional Arabic" pitchFamily="18" charset="-78"/>
            </a:endParaRPr>
          </a:p>
        </p:txBody>
      </p:sp>
      <p:sp>
        <p:nvSpPr>
          <p:cNvPr id="13315" name="Rectangle 2"/>
          <p:cNvSpPr txBox="1">
            <a:spLocks noChangeArrowheads="1"/>
          </p:cNvSpPr>
          <p:nvPr/>
        </p:nvSpPr>
        <p:spPr bwMode="auto">
          <a:xfrm>
            <a:off x="641350" y="2682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00CC"/>
                </a:solidFill>
                <a:latin typeface="Traditional Arabic" pitchFamily="18" charset="-78"/>
                <a:cs typeface="Traditional Arabic" pitchFamily="18" charset="-78"/>
              </a:rPr>
              <a:t>القاعدة </a:t>
            </a:r>
            <a:r>
              <a:rPr lang="en-GB" sz="3200" b="1">
                <a:solidFill>
                  <a:srgbClr val="0000CC"/>
                </a:solidFill>
                <a:latin typeface="Traditional Arabic" pitchFamily="18" charset="-78"/>
                <a:cs typeface="Traditional Arabic" pitchFamily="18" charset="-78"/>
              </a:rPr>
              <a:t>6</a:t>
            </a:r>
            <a:r>
              <a:rPr lang="ar-SA" sz="3200" b="1">
                <a:solidFill>
                  <a:srgbClr val="0000CC"/>
                </a:solidFill>
                <a:latin typeface="Traditional Arabic" pitchFamily="18" charset="-78"/>
                <a:cs typeface="Traditional Arabic" pitchFamily="18" charset="-78"/>
              </a:rPr>
              <a:t>: تحويل العلاقة نوع عديد إلى عديد </a:t>
            </a:r>
            <a:r>
              <a:rPr lang="en-GB" sz="3200" b="1">
                <a:solidFill>
                  <a:srgbClr val="0000CC"/>
                </a:solidFill>
                <a:latin typeface="Traditional Arabic" pitchFamily="18" charset="-78"/>
                <a:cs typeface="Traditional Arabic" pitchFamily="18" charset="-78"/>
              </a:rPr>
              <a:t>M:N</a:t>
            </a:r>
            <a:endParaRPr lang="en-US" sz="3200" b="1">
              <a:solidFill>
                <a:srgbClr val="0000CC"/>
              </a:solidFill>
              <a:latin typeface="Traditional Arabic" pitchFamily="18" charset="-78"/>
              <a:cs typeface="Traditional Arabic" pitchFamily="18" charset="-78"/>
            </a:endParaRPr>
          </a:p>
        </p:txBody>
      </p:sp>
      <p:grpSp>
        <p:nvGrpSpPr>
          <p:cNvPr id="13316" name="Group 3"/>
          <p:cNvGrpSpPr>
            <a:grpSpLocks/>
          </p:cNvGrpSpPr>
          <p:nvPr/>
        </p:nvGrpSpPr>
        <p:grpSpPr bwMode="auto">
          <a:xfrm>
            <a:off x="2405063" y="1125538"/>
            <a:ext cx="4779962" cy="1693862"/>
            <a:chOff x="514350" y="28575"/>
            <a:chExt cx="4086225" cy="1694180"/>
          </a:xfrm>
        </p:grpSpPr>
        <p:sp>
          <p:nvSpPr>
            <p:cNvPr id="13318" name="Oval 4"/>
            <p:cNvSpPr>
              <a:spLocks noChangeArrowheads="1"/>
            </p:cNvSpPr>
            <p:nvPr/>
          </p:nvSpPr>
          <p:spPr bwMode="auto">
            <a:xfrm>
              <a:off x="1362075" y="76200"/>
              <a:ext cx="79756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المادة</a:t>
              </a:r>
              <a:endParaRPr lang="en-US" sz="2000">
                <a:latin typeface="Calibri" pitchFamily="34" charset="0"/>
                <a:ea typeface="Calibri" pitchFamily="34" charset="0"/>
                <a:cs typeface="Traditional Arabic" pitchFamily="18" charset="-78"/>
              </a:endParaRPr>
            </a:p>
          </p:txBody>
        </p:sp>
        <p:cxnSp>
          <p:nvCxnSpPr>
            <p:cNvPr id="13319" name="AutoShape 122"/>
            <p:cNvCxnSpPr>
              <a:cxnSpLocks noChangeShapeType="1"/>
              <a:stCxn id="13318" idx="4"/>
            </p:cNvCxnSpPr>
            <p:nvPr/>
          </p:nvCxnSpPr>
          <p:spPr bwMode="auto">
            <a:xfrm flipH="1">
              <a:off x="1114426" y="455930"/>
              <a:ext cx="646429" cy="29654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grpSp>
          <p:nvGrpSpPr>
            <p:cNvPr id="13320" name="Group 6"/>
            <p:cNvGrpSpPr>
              <a:grpSpLocks/>
            </p:cNvGrpSpPr>
            <p:nvPr/>
          </p:nvGrpSpPr>
          <p:grpSpPr bwMode="auto">
            <a:xfrm>
              <a:off x="514350" y="66675"/>
              <a:ext cx="4086225" cy="1282065"/>
              <a:chOff x="514350" y="38100"/>
              <a:chExt cx="4086225" cy="1282065"/>
            </a:xfrm>
          </p:grpSpPr>
          <p:cxnSp>
            <p:nvCxnSpPr>
              <p:cNvPr id="13325" name="AutoShape 309"/>
              <p:cNvCxnSpPr>
                <a:cxnSpLocks noChangeShapeType="1"/>
              </p:cNvCxnSpPr>
              <p:nvPr/>
            </p:nvCxnSpPr>
            <p:spPr bwMode="auto">
              <a:xfrm>
                <a:off x="1575435" y="962025"/>
                <a:ext cx="2139315" cy="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grpSp>
            <p:nvGrpSpPr>
              <p:cNvPr id="13326" name="Group 13"/>
              <p:cNvGrpSpPr>
                <a:grpSpLocks/>
              </p:cNvGrpSpPr>
              <p:nvPr/>
            </p:nvGrpSpPr>
            <p:grpSpPr bwMode="auto">
              <a:xfrm>
                <a:off x="514350" y="38100"/>
                <a:ext cx="4086225" cy="1282065"/>
                <a:chOff x="514350" y="38100"/>
                <a:chExt cx="4086225" cy="1282065"/>
              </a:xfrm>
            </p:grpSpPr>
            <p:sp>
              <p:nvSpPr>
                <p:cNvPr id="13327" name="Text Box 320"/>
                <p:cNvSpPr txBox="1">
                  <a:spLocks noChangeArrowheads="1"/>
                </p:cNvSpPr>
                <p:nvPr/>
              </p:nvSpPr>
              <p:spPr bwMode="auto">
                <a:xfrm>
                  <a:off x="1905000" y="628650"/>
                  <a:ext cx="1571625" cy="2762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r" rtl="1" eaLnBrk="1" hangingPunct="1">
                    <a:lnSpc>
                      <a:spcPct val="107000"/>
                    </a:lnSpc>
                    <a:spcAft>
                      <a:spcPts val="800"/>
                    </a:spcAft>
                  </a:pPr>
                  <a:r>
                    <a:rPr lang="en-GB" sz="1100" b="1">
                      <a:latin typeface="Calibri" pitchFamily="34" charset="0"/>
                    </a:rPr>
                    <a:t>M</a:t>
                  </a:r>
                  <a:r>
                    <a:rPr lang="ar-SA" sz="1100" b="1">
                      <a:latin typeface="Calibri" pitchFamily="34" charset="0"/>
                    </a:rPr>
                    <a:t>  	         </a:t>
                  </a:r>
                  <a:r>
                    <a:rPr lang="en-GB" sz="1100" b="1">
                      <a:latin typeface="Calibri" pitchFamily="34" charset="0"/>
                    </a:rPr>
                    <a:t>  </a:t>
                  </a:r>
                  <a:r>
                    <a:rPr lang="ar-SA" sz="1100" b="1">
                      <a:latin typeface="Calibri" pitchFamily="34" charset="0"/>
                    </a:rPr>
                    <a:t>  </a:t>
                  </a:r>
                  <a:r>
                    <a:rPr lang="en-GB" sz="1100" b="1">
                      <a:latin typeface="Calibri" pitchFamily="34" charset="0"/>
                    </a:rPr>
                    <a:t>  </a:t>
                  </a:r>
                  <a:r>
                    <a:rPr lang="en-GB" sz="1100" b="1"/>
                    <a:t> </a:t>
                  </a:r>
                  <a:r>
                    <a:rPr lang="en-GB" sz="1100" b="1">
                      <a:latin typeface="Calibri" pitchFamily="34" charset="0"/>
                    </a:rPr>
                    <a:t>N</a:t>
                  </a:r>
                  <a:endParaRPr lang="en-US" sz="1100">
                    <a:latin typeface="Calibri" pitchFamily="34" charset="0"/>
                  </a:endParaRPr>
                </a:p>
              </p:txBody>
            </p:sp>
            <p:grpSp>
              <p:nvGrpSpPr>
                <p:cNvPr id="13328" name="Group 15"/>
                <p:cNvGrpSpPr>
                  <a:grpSpLocks/>
                </p:cNvGrpSpPr>
                <p:nvPr/>
              </p:nvGrpSpPr>
              <p:grpSpPr bwMode="auto">
                <a:xfrm>
                  <a:off x="514350" y="38100"/>
                  <a:ext cx="4086225" cy="1282065"/>
                  <a:chOff x="514350" y="38100"/>
                  <a:chExt cx="4086225" cy="1282065"/>
                </a:xfrm>
              </p:grpSpPr>
              <p:cxnSp>
                <p:nvCxnSpPr>
                  <p:cNvPr id="13329" name="AutoShape 309"/>
                  <p:cNvCxnSpPr>
                    <a:cxnSpLocks noChangeShapeType="1"/>
                  </p:cNvCxnSpPr>
                  <p:nvPr/>
                </p:nvCxnSpPr>
                <p:spPr bwMode="auto">
                  <a:xfrm>
                    <a:off x="1647825" y="923925"/>
                    <a:ext cx="2056130" cy="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13330" name="Rectangle 17"/>
                  <p:cNvSpPr>
                    <a:spLocks noChangeArrowheads="1"/>
                  </p:cNvSpPr>
                  <p:nvPr/>
                </p:nvSpPr>
                <p:spPr bwMode="auto">
                  <a:xfrm>
                    <a:off x="3524250" y="742950"/>
                    <a:ext cx="1076325" cy="39624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600" b="1">
                        <a:latin typeface="Calibri" pitchFamily="34" charset="0"/>
                      </a:rPr>
                      <a:t>الطالب</a:t>
                    </a:r>
                    <a:endParaRPr lang="en-US" sz="1200">
                      <a:latin typeface="Calibri" pitchFamily="34" charset="0"/>
                    </a:endParaRPr>
                  </a:p>
                </p:txBody>
              </p:sp>
              <p:sp>
                <p:nvSpPr>
                  <p:cNvPr id="13331" name="AutoShape 319"/>
                  <p:cNvSpPr>
                    <a:spLocks noChangeArrowheads="1"/>
                  </p:cNvSpPr>
                  <p:nvPr/>
                </p:nvSpPr>
                <p:spPr bwMode="auto">
                  <a:xfrm>
                    <a:off x="2238375" y="514350"/>
                    <a:ext cx="923925" cy="805815"/>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1400" b="1">
                        <a:latin typeface="Calibri" pitchFamily="34" charset="0"/>
                      </a:rPr>
                      <a:t>يسجل</a:t>
                    </a:r>
                    <a:endParaRPr lang="en-US" sz="1100">
                      <a:latin typeface="Calibri" pitchFamily="34" charset="0"/>
                    </a:endParaRPr>
                  </a:p>
                </p:txBody>
              </p:sp>
              <p:sp>
                <p:nvSpPr>
                  <p:cNvPr id="13332" name="Oval 19"/>
                  <p:cNvSpPr>
                    <a:spLocks noChangeArrowheads="1"/>
                  </p:cNvSpPr>
                  <p:nvPr/>
                </p:nvSpPr>
                <p:spPr bwMode="auto">
                  <a:xfrm>
                    <a:off x="514350" y="38100"/>
                    <a:ext cx="79756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اسم المادة</a:t>
                    </a:r>
                    <a:endParaRPr lang="en-US" sz="2000">
                      <a:latin typeface="Calibri" pitchFamily="34" charset="0"/>
                      <a:ea typeface="Calibri" pitchFamily="34" charset="0"/>
                      <a:cs typeface="Traditional Arabic" pitchFamily="18" charset="-78"/>
                    </a:endParaRPr>
                  </a:p>
                </p:txBody>
              </p:sp>
              <p:cxnSp>
                <p:nvCxnSpPr>
                  <p:cNvPr id="13333" name="AutoShape 122"/>
                  <p:cNvCxnSpPr>
                    <a:cxnSpLocks noChangeShapeType="1"/>
                    <a:stCxn id="13332" idx="4"/>
                  </p:cNvCxnSpPr>
                  <p:nvPr/>
                </p:nvCxnSpPr>
                <p:spPr bwMode="auto">
                  <a:xfrm>
                    <a:off x="913130" y="417830"/>
                    <a:ext cx="197485" cy="30289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13334" name="Oval 21"/>
                  <p:cNvSpPr>
                    <a:spLocks noChangeArrowheads="1"/>
                  </p:cNvSpPr>
                  <p:nvPr/>
                </p:nvSpPr>
                <p:spPr bwMode="auto">
                  <a:xfrm>
                    <a:off x="3740785" y="38100"/>
                    <a:ext cx="793115"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القيد</a:t>
                    </a:r>
                    <a:endParaRPr lang="en-US" sz="2000">
                      <a:latin typeface="Calibri" pitchFamily="34" charset="0"/>
                      <a:ea typeface="Calibri" pitchFamily="34" charset="0"/>
                      <a:cs typeface="Traditional Arabic" pitchFamily="18" charset="-78"/>
                    </a:endParaRPr>
                  </a:p>
                </p:txBody>
              </p:sp>
              <p:cxnSp>
                <p:nvCxnSpPr>
                  <p:cNvPr id="13335" name="AutoShape 122"/>
                  <p:cNvCxnSpPr>
                    <a:cxnSpLocks noChangeShapeType="1"/>
                    <a:stCxn id="13334" idx="4"/>
                  </p:cNvCxnSpPr>
                  <p:nvPr/>
                </p:nvCxnSpPr>
                <p:spPr bwMode="auto">
                  <a:xfrm flipH="1">
                    <a:off x="3855085" y="417830"/>
                    <a:ext cx="282258" cy="32512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13336" name="Rectangle 23"/>
                  <p:cNvSpPr>
                    <a:spLocks noChangeArrowheads="1"/>
                  </p:cNvSpPr>
                  <p:nvPr/>
                </p:nvSpPr>
                <p:spPr bwMode="auto">
                  <a:xfrm>
                    <a:off x="771525" y="723900"/>
                    <a:ext cx="1087119" cy="371475"/>
                  </a:xfrm>
                  <a:prstGeom prst="rect">
                    <a:avLst/>
                  </a:prstGeom>
                  <a:solidFill>
                    <a:srgbClr val="FFFFFF"/>
                  </a:solidFill>
                  <a:ln w="19050">
                    <a:solidFill>
                      <a:schemeClr val="accent1"/>
                    </a:solidFill>
                    <a:miter lim="800000"/>
                    <a:headEnd/>
                    <a:tailEnd/>
                  </a:ln>
                </p:spPr>
                <p:txBody>
                  <a:bodyPr/>
                  <a:lstStyle/>
                  <a:p>
                    <a:pPr algn="ctr" rtl="1">
                      <a:lnSpc>
                        <a:spcPct val="107000"/>
                      </a:lnSpc>
                      <a:spcAft>
                        <a:spcPts val="800"/>
                      </a:spcAft>
                    </a:pPr>
                    <a:r>
                      <a:rPr lang="ar-SA" sz="1600" b="1">
                        <a:latin typeface="Calibri" pitchFamily="34" charset="0"/>
                      </a:rPr>
                      <a:t>المادة الدراسية</a:t>
                    </a:r>
                    <a:endParaRPr lang="en-US" sz="1200">
                      <a:latin typeface="Calibri" pitchFamily="34" charset="0"/>
                    </a:endParaRPr>
                  </a:p>
                </p:txBody>
              </p:sp>
            </p:grpSp>
          </p:grpSp>
        </p:grpSp>
        <p:sp>
          <p:nvSpPr>
            <p:cNvPr id="13321" name="Oval 7"/>
            <p:cNvSpPr>
              <a:spLocks noChangeArrowheads="1"/>
            </p:cNvSpPr>
            <p:nvPr/>
          </p:nvSpPr>
          <p:spPr bwMode="auto">
            <a:xfrm>
              <a:off x="2847975" y="28575"/>
              <a:ext cx="76200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الاسم</a:t>
              </a:r>
              <a:endParaRPr lang="en-US" sz="2000">
                <a:latin typeface="Calibri" pitchFamily="34" charset="0"/>
                <a:ea typeface="Calibri" pitchFamily="34" charset="0"/>
                <a:cs typeface="Traditional Arabic" pitchFamily="18" charset="-78"/>
              </a:endParaRPr>
            </a:p>
          </p:txBody>
        </p:sp>
        <p:cxnSp>
          <p:nvCxnSpPr>
            <p:cNvPr id="13322" name="AutoShape 122"/>
            <p:cNvCxnSpPr>
              <a:cxnSpLocks noChangeShapeType="1"/>
            </p:cNvCxnSpPr>
            <p:nvPr/>
          </p:nvCxnSpPr>
          <p:spPr bwMode="auto">
            <a:xfrm>
              <a:off x="3305175" y="409575"/>
              <a:ext cx="502285" cy="35242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13323" name="Oval 9"/>
            <p:cNvSpPr>
              <a:spLocks noChangeArrowheads="1"/>
            </p:cNvSpPr>
            <p:nvPr/>
          </p:nvSpPr>
          <p:spPr bwMode="auto">
            <a:xfrm>
              <a:off x="1575435" y="1343025"/>
              <a:ext cx="83185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الدرجة</a:t>
              </a:r>
              <a:endParaRPr lang="en-US" sz="1100">
                <a:latin typeface="Calibri" pitchFamily="34" charset="0"/>
                <a:ea typeface="Calibri" pitchFamily="34" charset="0"/>
                <a:cs typeface="Traditional Arabic" pitchFamily="18" charset="-78"/>
              </a:endParaRPr>
            </a:p>
          </p:txBody>
        </p:sp>
        <p:cxnSp>
          <p:nvCxnSpPr>
            <p:cNvPr id="13324" name="AutoShape 122"/>
            <p:cNvCxnSpPr>
              <a:cxnSpLocks noChangeShapeType="1"/>
              <a:endCxn id="13323" idx="0"/>
            </p:cNvCxnSpPr>
            <p:nvPr/>
          </p:nvCxnSpPr>
          <p:spPr bwMode="auto">
            <a:xfrm flipH="1">
              <a:off x="1991360" y="1123950"/>
              <a:ext cx="456566" cy="21907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grpSp>
      <p:pic>
        <p:nvPicPr>
          <p:cNvPr id="26648" name="~PP23679.WAV">
            <a:hlinkClick r:id="" action="ppaction://media"/>
          </p:cNvPr>
          <p:cNvPicPr>
            <a:picLocks noRot="1" noChangeAspect="1" noChangeArrowheads="1"/>
          </p:cNvPicPr>
          <p:nvPr>
            <a:wavAudioFile r:embed="rId1" name="~PP2402.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664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664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lnSpc>
                <a:spcPct val="150000"/>
              </a:lnSpc>
            </a:pPr>
            <a:r>
              <a:rPr lang="ar-SA" sz="2800">
                <a:latin typeface="Traditional Arabic" pitchFamily="18" charset="-78"/>
                <a:cs typeface="Traditional Arabic" pitchFamily="18" charset="-78"/>
              </a:rPr>
              <a:t>الجداول الناتجة من الشكل السابق تكون كالتالي: </a:t>
            </a:r>
            <a:endParaRPr lang="en-US" sz="2800">
              <a:latin typeface="Traditional Arabic" pitchFamily="18" charset="-78"/>
              <a:cs typeface="Traditional Arabic" pitchFamily="18" charset="-78"/>
            </a:endParaRPr>
          </a:p>
          <a:p>
            <a:pPr algn="just" rtl="1" eaLnBrk="1" hangingPunct="1">
              <a:lnSpc>
                <a:spcPct val="150000"/>
              </a:lnSpc>
            </a:pPr>
            <a:r>
              <a:rPr lang="ar-SA" sz="2800" b="1">
                <a:latin typeface="Traditional Arabic" pitchFamily="18" charset="-78"/>
                <a:cs typeface="Traditional Arabic" pitchFamily="18" charset="-78"/>
              </a:rPr>
              <a:t>جدول الطالب</a:t>
            </a:r>
            <a:r>
              <a:rPr lang="ar-SA" sz="2800">
                <a:latin typeface="Traditional Arabic" pitchFamily="18" charset="-78"/>
                <a:cs typeface="Traditional Arabic" pitchFamily="18" charset="-78"/>
              </a:rPr>
              <a:t> (</a:t>
            </a:r>
            <a:r>
              <a:rPr lang="ar-SA" sz="2800" u="sng">
                <a:latin typeface="Traditional Arabic" pitchFamily="18" charset="-78"/>
                <a:cs typeface="Traditional Arabic" pitchFamily="18" charset="-78"/>
              </a:rPr>
              <a:t>رقم القيد</a:t>
            </a:r>
            <a:r>
              <a:rPr lang="ar-SA" sz="2800">
                <a:latin typeface="Traditional Arabic" pitchFamily="18" charset="-78"/>
                <a:cs typeface="Traditional Arabic" pitchFamily="18" charset="-78"/>
              </a:rPr>
              <a:t>، الاسم)</a:t>
            </a:r>
            <a:endParaRPr lang="en-US" sz="2800">
              <a:latin typeface="Traditional Arabic" pitchFamily="18" charset="-78"/>
              <a:cs typeface="Traditional Arabic" pitchFamily="18" charset="-78"/>
            </a:endParaRPr>
          </a:p>
          <a:p>
            <a:pPr algn="just" rtl="1" eaLnBrk="1" hangingPunct="1">
              <a:lnSpc>
                <a:spcPct val="150000"/>
              </a:lnSpc>
            </a:pPr>
            <a:r>
              <a:rPr lang="ar-SA" sz="2800" b="1">
                <a:latin typeface="Traditional Arabic" pitchFamily="18" charset="-78"/>
                <a:cs typeface="Traditional Arabic" pitchFamily="18" charset="-78"/>
              </a:rPr>
              <a:t>جدول المادة الدراسية</a:t>
            </a:r>
            <a:r>
              <a:rPr lang="ar-SA" sz="2800">
                <a:latin typeface="Traditional Arabic" pitchFamily="18" charset="-78"/>
                <a:cs typeface="Traditional Arabic" pitchFamily="18" charset="-78"/>
              </a:rPr>
              <a:t> (</a:t>
            </a:r>
            <a:r>
              <a:rPr lang="ar-SA" sz="2800" u="sng">
                <a:latin typeface="Traditional Arabic" pitchFamily="18" charset="-78"/>
                <a:cs typeface="Traditional Arabic" pitchFamily="18" charset="-78"/>
              </a:rPr>
              <a:t>رقم المادة</a:t>
            </a:r>
            <a:r>
              <a:rPr lang="ar-SA" sz="2800">
                <a:latin typeface="Traditional Arabic" pitchFamily="18" charset="-78"/>
                <a:cs typeface="Traditional Arabic" pitchFamily="18" charset="-78"/>
              </a:rPr>
              <a:t>، اسم المادة)</a:t>
            </a:r>
            <a:endParaRPr lang="en-US" sz="2800">
              <a:latin typeface="Traditional Arabic" pitchFamily="18" charset="-78"/>
              <a:cs typeface="Traditional Arabic" pitchFamily="18" charset="-78"/>
            </a:endParaRPr>
          </a:p>
          <a:p>
            <a:pPr algn="just" rtl="1" eaLnBrk="1" hangingPunct="1">
              <a:lnSpc>
                <a:spcPct val="150000"/>
              </a:lnSpc>
            </a:pPr>
            <a:r>
              <a:rPr lang="ar-SA" sz="2800" b="1">
                <a:latin typeface="Traditional Arabic" pitchFamily="18" charset="-78"/>
                <a:cs typeface="Traditional Arabic" pitchFamily="18" charset="-78"/>
              </a:rPr>
              <a:t>جدول يسجل</a:t>
            </a:r>
            <a:r>
              <a:rPr lang="ar-SA" sz="2800">
                <a:latin typeface="Traditional Arabic" pitchFamily="18" charset="-78"/>
                <a:cs typeface="Traditional Arabic" pitchFamily="18" charset="-78"/>
              </a:rPr>
              <a:t> (</a:t>
            </a:r>
            <a:r>
              <a:rPr lang="ar-SA" sz="2800" u="sng">
                <a:latin typeface="Traditional Arabic" pitchFamily="18" charset="-78"/>
                <a:cs typeface="Traditional Arabic" pitchFamily="18" charset="-78"/>
              </a:rPr>
              <a:t>رقم القيد، رقم المادة</a:t>
            </a:r>
            <a:r>
              <a:rPr lang="ar-SA" sz="2800">
                <a:latin typeface="Traditional Arabic" pitchFamily="18" charset="-78"/>
                <a:cs typeface="Traditional Arabic" pitchFamily="18" charset="-78"/>
              </a:rPr>
              <a:t>، الدرجة)</a:t>
            </a:r>
            <a:endParaRPr lang="en-US" sz="2800">
              <a:latin typeface="Traditional Arabic" pitchFamily="18" charset="-78"/>
              <a:cs typeface="Traditional Arabic" pitchFamily="18" charset="-78"/>
            </a:endParaRPr>
          </a:p>
        </p:txBody>
      </p:sp>
      <p:sp>
        <p:nvSpPr>
          <p:cNvPr id="14339" name="Rectangle 2"/>
          <p:cNvSpPr txBox="1">
            <a:spLocks noChangeArrowheads="1"/>
          </p:cNvSpPr>
          <p:nvPr/>
        </p:nvSpPr>
        <p:spPr bwMode="auto">
          <a:xfrm>
            <a:off x="641350" y="2682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00CC"/>
                </a:solidFill>
                <a:latin typeface="Traditional Arabic" pitchFamily="18" charset="-78"/>
                <a:cs typeface="Traditional Arabic" pitchFamily="18" charset="-78"/>
              </a:rPr>
              <a:t>القاعدة </a:t>
            </a:r>
            <a:r>
              <a:rPr lang="en-GB" sz="3200" b="1">
                <a:solidFill>
                  <a:srgbClr val="0000CC"/>
                </a:solidFill>
                <a:latin typeface="Traditional Arabic" pitchFamily="18" charset="-78"/>
                <a:cs typeface="Traditional Arabic" pitchFamily="18" charset="-78"/>
              </a:rPr>
              <a:t>6</a:t>
            </a:r>
            <a:r>
              <a:rPr lang="ar-SA" sz="3200" b="1">
                <a:solidFill>
                  <a:srgbClr val="0000CC"/>
                </a:solidFill>
                <a:latin typeface="Traditional Arabic" pitchFamily="18" charset="-78"/>
                <a:cs typeface="Traditional Arabic" pitchFamily="18" charset="-78"/>
              </a:rPr>
              <a:t>: تحويل العلاقة نوع عديد إلى عديد </a:t>
            </a:r>
            <a:r>
              <a:rPr lang="en-GB" sz="3200" b="1">
                <a:solidFill>
                  <a:srgbClr val="0000CC"/>
                </a:solidFill>
                <a:latin typeface="Traditional Arabic" pitchFamily="18" charset="-78"/>
                <a:cs typeface="Traditional Arabic" pitchFamily="18" charset="-78"/>
              </a:rPr>
              <a:t>M:N</a:t>
            </a:r>
            <a:endParaRPr lang="en-US" sz="3200" b="1">
              <a:solidFill>
                <a:srgbClr val="0000CC"/>
              </a:solidFill>
              <a:latin typeface="Traditional Arabic" pitchFamily="18" charset="-78"/>
              <a:cs typeface="Traditional Arabic" pitchFamily="18" charset="-78"/>
            </a:endParaRPr>
          </a:p>
        </p:txBody>
      </p:sp>
      <p:pic>
        <p:nvPicPr>
          <p:cNvPr id="14340" name="Picture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54238" y="3805238"/>
            <a:ext cx="5535612" cy="1927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41" name="Line 5"/>
          <p:cNvSpPr>
            <a:spLocks noChangeShapeType="1"/>
          </p:cNvSpPr>
          <p:nvPr/>
        </p:nvSpPr>
        <p:spPr bwMode="auto">
          <a:xfrm flipH="1">
            <a:off x="6680200" y="3716338"/>
            <a:ext cx="865188"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4342" name="Line 6"/>
          <p:cNvSpPr>
            <a:spLocks noChangeShapeType="1"/>
          </p:cNvSpPr>
          <p:nvPr/>
        </p:nvSpPr>
        <p:spPr bwMode="auto">
          <a:xfrm flipH="1">
            <a:off x="5672138" y="3716338"/>
            <a:ext cx="865187"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pic>
        <p:nvPicPr>
          <p:cNvPr id="28679" name="~PP33694.WAV">
            <a:hlinkClick r:id="" action="ppaction://media"/>
          </p:cNvPr>
          <p:cNvPicPr>
            <a:picLocks noRot="1" noChangeAspect="1" noChangeArrowheads="1"/>
          </p:cNvPicPr>
          <p:nvPr>
            <a:wavAudioFile r:embed="rId1" name="~PP3263.WAV"/>
          </p:nvPr>
        </p:nvPicPr>
        <p:blipFill>
          <a:blip r:embed="rId5">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867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867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lnSpc>
                <a:spcPct val="150000"/>
              </a:lnSpc>
            </a:pPr>
            <a:r>
              <a:rPr lang="ar-SA" sz="2800">
                <a:latin typeface="Traditional Arabic" pitchFamily="18" charset="-78"/>
                <a:cs typeface="Traditional Arabic" pitchFamily="18" charset="-78"/>
              </a:rPr>
              <a:t>تحويل العلاقة من نوع واحد إلى واحد 1: 1 يعتمد على </a:t>
            </a:r>
            <a:r>
              <a:rPr lang="ar-SA" sz="2800" b="1">
                <a:latin typeface="Traditional Arabic" pitchFamily="18" charset="-78"/>
                <a:cs typeface="Traditional Arabic" pitchFamily="18" charset="-78"/>
              </a:rPr>
              <a:t>نوع قيد المشاركة الإلزامية أو الاختيارية</a:t>
            </a:r>
            <a:r>
              <a:rPr lang="ar-SA" sz="2800">
                <a:latin typeface="Traditional Arabic" pitchFamily="18" charset="-78"/>
                <a:cs typeface="Traditional Arabic" pitchFamily="18" charset="-78"/>
              </a:rPr>
              <a:t> المرتبط بالعلاقة بين الكيانين. في هذا النوع من العلاقة لدينا عدة حالات للتحويل:</a:t>
            </a:r>
          </a:p>
          <a:p>
            <a:pPr algn="just" rtl="1" eaLnBrk="1" hangingPunct="1">
              <a:lnSpc>
                <a:spcPct val="150000"/>
              </a:lnSpc>
            </a:pPr>
            <a:r>
              <a:rPr lang="ar-SA" sz="2800" b="1">
                <a:latin typeface="Traditional Arabic" pitchFamily="18" charset="-78"/>
                <a:cs typeface="Traditional Arabic" pitchFamily="18" charset="-78"/>
              </a:rPr>
              <a:t>الحالة الأولى</a:t>
            </a:r>
            <a:r>
              <a:rPr lang="ar-SA" sz="2800">
                <a:latin typeface="Traditional Arabic" pitchFamily="18" charset="-78"/>
                <a:cs typeface="Traditional Arabic" pitchFamily="18" charset="-78"/>
              </a:rPr>
              <a:t> عندما يكون أحد طرفي العلاقة له قيد مشاركة إلزامي والآخر لديه قيد مشاركة إختياري، في هذه الحالة يتم إضافة المفتاح الرئيسي للكيان الذي به قيد مشاركة إختياري إلى الجدول الذي به قيد مشاركة إلزامي. ويتم تضمين أي خاصية مرتبطة بالعلاقة إلى نفس الجدول الذي تمت إضافة المفتاح إليه.</a:t>
            </a:r>
            <a:endParaRPr lang="en-US" sz="2800">
              <a:latin typeface="Traditional Arabic" pitchFamily="18" charset="-78"/>
              <a:cs typeface="Traditional Arabic" pitchFamily="18" charset="-78"/>
            </a:endParaRPr>
          </a:p>
        </p:txBody>
      </p:sp>
      <p:sp>
        <p:nvSpPr>
          <p:cNvPr id="15363" name="Rectangle 2"/>
          <p:cNvSpPr txBox="1">
            <a:spLocks noChangeArrowheads="1"/>
          </p:cNvSpPr>
          <p:nvPr/>
        </p:nvSpPr>
        <p:spPr bwMode="auto">
          <a:xfrm>
            <a:off x="641350" y="2682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00CC"/>
                </a:solidFill>
                <a:latin typeface="Traditional Arabic" pitchFamily="18" charset="-78"/>
                <a:cs typeface="Traditional Arabic" pitchFamily="18" charset="-78"/>
              </a:rPr>
              <a:t>القاعدة 7: تحويل العلاقة من نوع واحد إلى واحد</a:t>
            </a:r>
            <a:r>
              <a:rPr lang="en-GB" sz="3200" b="1">
                <a:solidFill>
                  <a:srgbClr val="0000CC"/>
                </a:solidFill>
                <a:latin typeface="Traditional Arabic" pitchFamily="18" charset="-78"/>
                <a:cs typeface="Traditional Arabic" pitchFamily="18" charset="-78"/>
              </a:rPr>
              <a:t>1:1 </a:t>
            </a:r>
            <a:r>
              <a:rPr lang="ar-SA" sz="3200" b="1">
                <a:solidFill>
                  <a:srgbClr val="0000CC"/>
                </a:solidFill>
                <a:latin typeface="Traditional Arabic" pitchFamily="18" charset="-78"/>
                <a:cs typeface="Traditional Arabic" pitchFamily="18" charset="-78"/>
              </a:rPr>
              <a:t>– </a:t>
            </a:r>
            <a:r>
              <a:rPr lang="ar-SA" sz="3200" b="1">
                <a:solidFill>
                  <a:srgbClr val="FF0000"/>
                </a:solidFill>
                <a:latin typeface="Traditional Arabic" pitchFamily="18" charset="-78"/>
                <a:cs typeface="Traditional Arabic" pitchFamily="18" charset="-78"/>
              </a:rPr>
              <a:t>الحالة الأولى</a:t>
            </a:r>
            <a:endParaRPr lang="en-US" sz="3200" b="1">
              <a:solidFill>
                <a:srgbClr val="FF0000"/>
              </a:solidFill>
              <a:latin typeface="Traditional Arabic" pitchFamily="18" charset="-78"/>
              <a:cs typeface="Traditional Arabic" pitchFamily="18" charset="-78"/>
            </a:endParaRPr>
          </a:p>
        </p:txBody>
      </p:sp>
      <p:pic>
        <p:nvPicPr>
          <p:cNvPr id="30725" name="~PP33694.WAV">
            <a:hlinkClick r:id="" action="ppaction://media"/>
          </p:cNvPr>
          <p:cNvPicPr>
            <a:picLocks noRot="1" noChangeAspect="1" noChangeArrowheads="1"/>
          </p:cNvPicPr>
          <p:nvPr>
            <a:wavAudioFile r:embed="rId1" name="~PP3716.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307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072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endParaRPr lang="ar-SA"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a:p>
            <a:pPr algn="just" rtl="1" eaLnBrk="1" hangingPunct="1"/>
            <a:r>
              <a:rPr lang="ar-SA" sz="2800">
                <a:latin typeface="Traditional Arabic" pitchFamily="18" charset="-78"/>
                <a:cs typeface="Traditional Arabic" pitchFamily="18" charset="-78"/>
              </a:rPr>
              <a:t>يتم تحويل مخطط </a:t>
            </a:r>
            <a:r>
              <a:rPr lang="en-US" sz="2800">
                <a:latin typeface="Traditional Arabic" pitchFamily="18" charset="-78"/>
                <a:cs typeface="Traditional Arabic" pitchFamily="18" charset="-78"/>
              </a:rPr>
              <a:t>ERD</a:t>
            </a:r>
            <a:r>
              <a:rPr lang="ar-SA" sz="2800">
                <a:latin typeface="Traditional Arabic" pitchFamily="18" charset="-78"/>
                <a:cs typeface="Traditional Arabic" pitchFamily="18" charset="-78"/>
              </a:rPr>
              <a:t> في الشكل السابق إلى الجدولين التالين:</a:t>
            </a:r>
          </a:p>
          <a:p>
            <a:pPr algn="just" rtl="1" eaLnBrk="1" hangingPunct="1"/>
            <a:r>
              <a:rPr lang="ar-SA" sz="2800">
                <a:latin typeface="Traditional Arabic" pitchFamily="18" charset="-78"/>
                <a:cs typeface="Traditional Arabic" pitchFamily="18" charset="-78"/>
              </a:rPr>
              <a:t> </a:t>
            </a:r>
            <a:r>
              <a:rPr lang="ar-SA" sz="2800" b="1">
                <a:latin typeface="Traditional Arabic" pitchFamily="18" charset="-78"/>
                <a:cs typeface="Traditional Arabic" pitchFamily="18" charset="-78"/>
              </a:rPr>
              <a:t>جدول الطالب</a:t>
            </a:r>
            <a:r>
              <a:rPr lang="ar-SA" sz="2800">
                <a:latin typeface="Traditional Arabic" pitchFamily="18" charset="-78"/>
                <a:cs typeface="Traditional Arabic" pitchFamily="18" charset="-78"/>
              </a:rPr>
              <a:t> (</a:t>
            </a:r>
            <a:r>
              <a:rPr lang="ar-SA" sz="2800" u="sng">
                <a:latin typeface="Traditional Arabic" pitchFamily="18" charset="-78"/>
                <a:cs typeface="Traditional Arabic" pitchFamily="18" charset="-78"/>
              </a:rPr>
              <a:t>رقم القيد</a:t>
            </a:r>
            <a:r>
              <a:rPr lang="ar-SA" sz="2800">
                <a:latin typeface="Traditional Arabic" pitchFamily="18" charset="-78"/>
                <a:cs typeface="Traditional Arabic" pitchFamily="18" charset="-78"/>
              </a:rPr>
              <a:t>، الاسم)</a:t>
            </a:r>
            <a:endParaRPr lang="en-US" sz="2800">
              <a:latin typeface="Traditional Arabic" pitchFamily="18" charset="-78"/>
              <a:cs typeface="Traditional Arabic" pitchFamily="18" charset="-78"/>
            </a:endParaRPr>
          </a:p>
          <a:p>
            <a:pPr algn="just" rtl="1" eaLnBrk="1" hangingPunct="1"/>
            <a:r>
              <a:rPr lang="ar-SA" sz="2800" b="1">
                <a:latin typeface="Traditional Arabic" pitchFamily="18" charset="-78"/>
                <a:cs typeface="Traditional Arabic" pitchFamily="18" charset="-78"/>
              </a:rPr>
              <a:t>جدول السيارة</a:t>
            </a:r>
            <a:r>
              <a:rPr lang="ar-SA" sz="2800">
                <a:latin typeface="Traditional Arabic" pitchFamily="18" charset="-78"/>
                <a:cs typeface="Traditional Arabic" pitchFamily="18" charset="-78"/>
              </a:rPr>
              <a:t> (</a:t>
            </a:r>
            <a:r>
              <a:rPr lang="ar-SA" sz="2800" u="sng">
                <a:latin typeface="Traditional Arabic" pitchFamily="18" charset="-78"/>
                <a:cs typeface="Traditional Arabic" pitchFamily="18" charset="-78"/>
              </a:rPr>
              <a:t>رقم السيارة</a:t>
            </a:r>
            <a:r>
              <a:rPr lang="ar-SA" sz="2800">
                <a:latin typeface="Traditional Arabic" pitchFamily="18" charset="-78"/>
                <a:cs typeface="Traditional Arabic" pitchFamily="18" charset="-78"/>
              </a:rPr>
              <a:t>، النوع، رقم القيد)</a:t>
            </a:r>
          </a:p>
          <a:p>
            <a:pPr algn="just" rtl="1" eaLnBrk="1" hangingPunct="1"/>
            <a:endParaRPr lang="ar-SA">
              <a:latin typeface="Traditional Arabic" pitchFamily="18" charset="-78"/>
              <a:cs typeface="Traditional Arabic" pitchFamily="18" charset="-78"/>
            </a:endParaRPr>
          </a:p>
          <a:p>
            <a:pPr algn="just" rtl="1" eaLnBrk="1" hangingPunct="1"/>
            <a:r>
              <a:rPr lang="ar-SA" sz="2800">
                <a:latin typeface="Traditional Arabic" pitchFamily="18" charset="-78"/>
                <a:cs typeface="Traditional Arabic" pitchFamily="18" charset="-78"/>
              </a:rPr>
              <a:t> ويتم تمثيله كما في الشكل.</a:t>
            </a:r>
            <a:endParaRPr lang="en-US" sz="2800">
              <a:latin typeface="Traditional Arabic" pitchFamily="18" charset="-78"/>
              <a:cs typeface="Traditional Arabic" pitchFamily="18" charset="-78"/>
            </a:endParaRPr>
          </a:p>
          <a:p>
            <a:pPr algn="just" rtl="1" eaLnBrk="1" hangingPunct="1"/>
            <a:endParaRPr lang="en-US" sz="2800">
              <a:latin typeface="Traditional Arabic" pitchFamily="18" charset="-78"/>
              <a:cs typeface="Traditional Arabic" pitchFamily="18" charset="-78"/>
            </a:endParaRPr>
          </a:p>
        </p:txBody>
      </p:sp>
      <p:sp>
        <p:nvSpPr>
          <p:cNvPr id="16387" name="Rectangle 2"/>
          <p:cNvSpPr txBox="1">
            <a:spLocks noChangeArrowheads="1"/>
          </p:cNvSpPr>
          <p:nvPr/>
        </p:nvSpPr>
        <p:spPr bwMode="auto">
          <a:xfrm>
            <a:off x="641350" y="2682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00CC"/>
                </a:solidFill>
                <a:latin typeface="Traditional Arabic" pitchFamily="18" charset="-78"/>
                <a:cs typeface="Traditional Arabic" pitchFamily="18" charset="-78"/>
              </a:rPr>
              <a:t>القاعدة 7: تحويل العلاقة من نوع واحد إلى واحد</a:t>
            </a:r>
            <a:r>
              <a:rPr lang="en-GB" sz="3200" b="1">
                <a:solidFill>
                  <a:srgbClr val="0000CC"/>
                </a:solidFill>
                <a:latin typeface="Traditional Arabic" pitchFamily="18" charset="-78"/>
                <a:cs typeface="Traditional Arabic" pitchFamily="18" charset="-78"/>
              </a:rPr>
              <a:t>1:1 </a:t>
            </a:r>
            <a:r>
              <a:rPr lang="ar-SA" sz="3200" b="1">
                <a:solidFill>
                  <a:srgbClr val="0000CC"/>
                </a:solidFill>
                <a:latin typeface="Traditional Arabic" pitchFamily="18" charset="-78"/>
                <a:cs typeface="Traditional Arabic" pitchFamily="18" charset="-78"/>
              </a:rPr>
              <a:t> - </a:t>
            </a:r>
            <a:r>
              <a:rPr lang="ar-SA" sz="3200" b="1">
                <a:solidFill>
                  <a:srgbClr val="FF0000"/>
                </a:solidFill>
                <a:latin typeface="Traditional Arabic" pitchFamily="18" charset="-78"/>
                <a:cs typeface="Traditional Arabic" pitchFamily="18" charset="-78"/>
              </a:rPr>
              <a:t>الحالة الأولى</a:t>
            </a:r>
            <a:endParaRPr lang="en-US" sz="3200" b="1">
              <a:solidFill>
                <a:srgbClr val="FF0000"/>
              </a:solidFill>
              <a:latin typeface="Traditional Arabic" pitchFamily="18" charset="-78"/>
              <a:cs typeface="Traditional Arabic" pitchFamily="18" charset="-78"/>
            </a:endParaRPr>
          </a:p>
        </p:txBody>
      </p:sp>
      <p:grpSp>
        <p:nvGrpSpPr>
          <p:cNvPr id="16388" name="Group 3"/>
          <p:cNvGrpSpPr>
            <a:grpSpLocks/>
          </p:cNvGrpSpPr>
          <p:nvPr/>
        </p:nvGrpSpPr>
        <p:grpSpPr bwMode="auto">
          <a:xfrm>
            <a:off x="2289175" y="976313"/>
            <a:ext cx="4662488" cy="1589087"/>
            <a:chOff x="622823" y="0"/>
            <a:chExt cx="3996802" cy="1304925"/>
          </a:xfrm>
        </p:grpSpPr>
        <p:cxnSp>
          <p:nvCxnSpPr>
            <p:cNvPr id="16392" name="AutoShape 309"/>
            <p:cNvCxnSpPr>
              <a:cxnSpLocks noChangeShapeType="1"/>
            </p:cNvCxnSpPr>
            <p:nvPr/>
          </p:nvCxnSpPr>
          <p:spPr bwMode="auto">
            <a:xfrm>
              <a:off x="1619250" y="990600"/>
              <a:ext cx="684530" cy="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grpSp>
          <p:nvGrpSpPr>
            <p:cNvPr id="16393" name="Group 5"/>
            <p:cNvGrpSpPr>
              <a:grpSpLocks/>
            </p:cNvGrpSpPr>
            <p:nvPr/>
          </p:nvGrpSpPr>
          <p:grpSpPr bwMode="auto">
            <a:xfrm>
              <a:off x="622823" y="0"/>
              <a:ext cx="3996802" cy="1304925"/>
              <a:chOff x="622823" y="0"/>
              <a:chExt cx="3996802" cy="1304925"/>
            </a:xfrm>
          </p:grpSpPr>
          <p:cxnSp>
            <p:nvCxnSpPr>
              <p:cNvPr id="16394" name="AutoShape 122"/>
              <p:cNvCxnSpPr>
                <a:cxnSpLocks noChangeShapeType="1"/>
                <a:stCxn id="16398" idx="4"/>
              </p:cNvCxnSpPr>
              <p:nvPr/>
            </p:nvCxnSpPr>
            <p:spPr bwMode="auto">
              <a:xfrm>
                <a:off x="3244597" y="409575"/>
                <a:ext cx="848519" cy="32385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16395" name="Oval 7"/>
              <p:cNvSpPr>
                <a:spLocks noChangeArrowheads="1"/>
              </p:cNvSpPr>
              <p:nvPr/>
            </p:nvSpPr>
            <p:spPr bwMode="auto">
              <a:xfrm>
                <a:off x="1533503" y="55880"/>
                <a:ext cx="832395"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u="sng">
                    <a:latin typeface="Calibri" pitchFamily="34" charset="0"/>
                    <a:ea typeface="Calibri" pitchFamily="34" charset="0"/>
                    <a:cs typeface="Traditional Arabic" pitchFamily="18" charset="-78"/>
                  </a:rPr>
                  <a:t>رقم السيارة</a:t>
                </a:r>
                <a:endParaRPr lang="en-US" sz="2400">
                  <a:latin typeface="Calibri" pitchFamily="34" charset="0"/>
                  <a:ea typeface="Calibri" pitchFamily="34" charset="0"/>
                  <a:cs typeface="Traditional Arabic" pitchFamily="18" charset="-78"/>
                </a:endParaRPr>
              </a:p>
            </p:txBody>
          </p:sp>
          <p:cxnSp>
            <p:nvCxnSpPr>
              <p:cNvPr id="16396" name="AutoShape 122"/>
              <p:cNvCxnSpPr>
                <a:cxnSpLocks noChangeShapeType="1"/>
                <a:stCxn id="16395" idx="4"/>
                <a:endCxn id="16407" idx="0"/>
              </p:cNvCxnSpPr>
              <p:nvPr/>
            </p:nvCxnSpPr>
            <p:spPr bwMode="auto">
              <a:xfrm flipH="1">
                <a:off x="1343660" y="435610"/>
                <a:ext cx="606041" cy="316866"/>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grpSp>
            <p:nvGrpSpPr>
              <p:cNvPr id="16397" name="Group 9"/>
              <p:cNvGrpSpPr>
                <a:grpSpLocks/>
              </p:cNvGrpSpPr>
              <p:nvPr/>
            </p:nvGrpSpPr>
            <p:grpSpPr bwMode="auto">
              <a:xfrm>
                <a:off x="622823" y="0"/>
                <a:ext cx="3996802" cy="1304925"/>
                <a:chOff x="622823" y="-28575"/>
                <a:chExt cx="3996802" cy="1304925"/>
              </a:xfrm>
            </p:grpSpPr>
            <p:sp>
              <p:nvSpPr>
                <p:cNvPr id="16399" name="Text Box 320"/>
                <p:cNvSpPr txBox="1">
                  <a:spLocks noChangeArrowheads="1"/>
                </p:cNvSpPr>
                <p:nvPr/>
              </p:nvSpPr>
              <p:spPr bwMode="auto">
                <a:xfrm>
                  <a:off x="1949664" y="628650"/>
                  <a:ext cx="1593472" cy="2762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r" rtl="1" eaLnBrk="1" hangingPunct="1">
                    <a:lnSpc>
                      <a:spcPct val="107000"/>
                    </a:lnSpc>
                    <a:spcAft>
                      <a:spcPts val="800"/>
                    </a:spcAft>
                  </a:pPr>
                  <a:r>
                    <a:rPr lang="ar-SA" sz="1100" b="1">
                      <a:latin typeface="Calibri" pitchFamily="34" charset="0"/>
                    </a:rPr>
                    <a:t>1                                 </a:t>
                  </a:r>
                  <a:r>
                    <a:rPr lang="en-GB" sz="1100" b="1">
                      <a:latin typeface="Calibri" pitchFamily="34" charset="0"/>
                    </a:rPr>
                    <a:t>    </a:t>
                  </a:r>
                  <a:r>
                    <a:rPr lang="en-GB" sz="1100" b="1"/>
                    <a:t> </a:t>
                  </a:r>
                  <a:r>
                    <a:rPr lang="ar-SA" sz="1100" b="1">
                      <a:latin typeface="Calibri" pitchFamily="34" charset="0"/>
                    </a:rPr>
                    <a:t>1</a:t>
                  </a:r>
                  <a:endParaRPr lang="en-US" sz="1100">
                    <a:latin typeface="Calibri" pitchFamily="34" charset="0"/>
                  </a:endParaRPr>
                </a:p>
              </p:txBody>
            </p:sp>
            <p:grpSp>
              <p:nvGrpSpPr>
                <p:cNvPr id="16400" name="Group 13"/>
                <p:cNvGrpSpPr>
                  <a:grpSpLocks/>
                </p:cNvGrpSpPr>
                <p:nvPr/>
              </p:nvGrpSpPr>
              <p:grpSpPr bwMode="auto">
                <a:xfrm>
                  <a:off x="622823" y="-28575"/>
                  <a:ext cx="3996802" cy="1304925"/>
                  <a:chOff x="622823" y="-28575"/>
                  <a:chExt cx="3996802" cy="1304925"/>
                </a:xfrm>
              </p:grpSpPr>
              <p:cxnSp>
                <p:nvCxnSpPr>
                  <p:cNvPr id="16401" name="AutoShape 309"/>
                  <p:cNvCxnSpPr>
                    <a:cxnSpLocks noChangeShapeType="1"/>
                  </p:cNvCxnSpPr>
                  <p:nvPr/>
                </p:nvCxnSpPr>
                <p:spPr bwMode="auto">
                  <a:xfrm>
                    <a:off x="1647825" y="923925"/>
                    <a:ext cx="2056130" cy="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16402" name="AutoShape 319"/>
                  <p:cNvSpPr>
                    <a:spLocks noChangeArrowheads="1"/>
                  </p:cNvSpPr>
                  <p:nvPr/>
                </p:nvSpPr>
                <p:spPr bwMode="auto">
                  <a:xfrm>
                    <a:off x="2238330" y="600075"/>
                    <a:ext cx="923925" cy="676275"/>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1600" b="1">
                        <a:latin typeface="Calibri" pitchFamily="34" charset="0"/>
                      </a:rPr>
                      <a:t>يقود</a:t>
                    </a:r>
                    <a:endParaRPr lang="en-US" sz="1100">
                      <a:latin typeface="Calibri" pitchFamily="34" charset="0"/>
                    </a:endParaRPr>
                  </a:p>
                </p:txBody>
              </p:sp>
              <p:sp>
                <p:nvSpPr>
                  <p:cNvPr id="16403" name="Oval 16"/>
                  <p:cNvSpPr>
                    <a:spLocks noChangeArrowheads="1"/>
                  </p:cNvSpPr>
                  <p:nvPr/>
                </p:nvSpPr>
                <p:spPr bwMode="auto">
                  <a:xfrm>
                    <a:off x="622823" y="19050"/>
                    <a:ext cx="864211"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a:latin typeface="Calibri" pitchFamily="34" charset="0"/>
                        <a:ea typeface="Calibri" pitchFamily="34" charset="0"/>
                        <a:cs typeface="Traditional Arabic" pitchFamily="18" charset="-78"/>
                      </a:rPr>
                      <a:t>النوع</a:t>
                    </a:r>
                    <a:endParaRPr lang="en-US" sz="2400">
                      <a:latin typeface="Calibri" pitchFamily="34" charset="0"/>
                      <a:ea typeface="Calibri" pitchFamily="34" charset="0"/>
                      <a:cs typeface="Traditional Arabic" pitchFamily="18" charset="-78"/>
                    </a:endParaRPr>
                  </a:p>
                  <a:p>
                    <a:pPr algn="ctr">
                      <a:lnSpc>
                        <a:spcPct val="107000"/>
                      </a:lnSpc>
                      <a:spcAft>
                        <a:spcPts val="800"/>
                      </a:spcAft>
                    </a:pPr>
                    <a:r>
                      <a:rPr lang="ar-SA" sz="800">
                        <a:latin typeface="Calibri" pitchFamily="34" charset="0"/>
                        <a:ea typeface="Calibri" pitchFamily="34" charset="0"/>
                        <a:cs typeface="Traditional Arabic" pitchFamily="18" charset="-78"/>
                      </a:rPr>
                      <a:t> </a:t>
                    </a:r>
                    <a:endParaRPr lang="en-US" sz="1100">
                      <a:latin typeface="Calibri" pitchFamily="34" charset="0"/>
                      <a:ea typeface="Calibri" pitchFamily="34" charset="0"/>
                      <a:cs typeface="Traditional Arabic" pitchFamily="18" charset="-78"/>
                    </a:endParaRPr>
                  </a:p>
                </p:txBody>
              </p:sp>
              <p:cxnSp>
                <p:nvCxnSpPr>
                  <p:cNvPr id="16404" name="AutoShape 122"/>
                  <p:cNvCxnSpPr>
                    <a:cxnSpLocks noChangeShapeType="1"/>
                    <a:stCxn id="16403" idx="4"/>
                  </p:cNvCxnSpPr>
                  <p:nvPr/>
                </p:nvCxnSpPr>
                <p:spPr bwMode="auto">
                  <a:xfrm>
                    <a:off x="1054929" y="398780"/>
                    <a:ext cx="308287" cy="325121"/>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16405" name="Oval 18"/>
                  <p:cNvSpPr>
                    <a:spLocks noChangeArrowheads="1"/>
                  </p:cNvSpPr>
                  <p:nvPr/>
                </p:nvSpPr>
                <p:spPr bwMode="auto">
                  <a:xfrm>
                    <a:off x="3703962" y="-28575"/>
                    <a:ext cx="765785"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u="sng">
                        <a:latin typeface="Calibri" pitchFamily="34" charset="0"/>
                        <a:ea typeface="Calibri" pitchFamily="34" charset="0"/>
                        <a:cs typeface="Traditional Arabic" pitchFamily="18" charset="-78"/>
                      </a:rPr>
                      <a:t>رقم القيد</a:t>
                    </a:r>
                    <a:endParaRPr lang="en-US" sz="2400">
                      <a:latin typeface="Calibri" pitchFamily="34" charset="0"/>
                      <a:ea typeface="Calibri" pitchFamily="34" charset="0"/>
                      <a:cs typeface="Traditional Arabic" pitchFamily="18" charset="-78"/>
                    </a:endParaRPr>
                  </a:p>
                </p:txBody>
              </p:sp>
              <p:cxnSp>
                <p:nvCxnSpPr>
                  <p:cNvPr id="16406" name="AutoShape 122"/>
                  <p:cNvCxnSpPr>
                    <a:cxnSpLocks noChangeShapeType="1"/>
                    <a:stCxn id="16405" idx="4"/>
                  </p:cNvCxnSpPr>
                  <p:nvPr/>
                </p:nvCxnSpPr>
                <p:spPr bwMode="auto">
                  <a:xfrm>
                    <a:off x="4086855" y="351155"/>
                    <a:ext cx="199297" cy="35369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16407" name="Rectangle 20"/>
                  <p:cNvSpPr>
                    <a:spLocks noChangeArrowheads="1"/>
                  </p:cNvSpPr>
                  <p:nvPr/>
                </p:nvSpPr>
                <p:spPr bwMode="auto">
                  <a:xfrm>
                    <a:off x="828675" y="723901"/>
                    <a:ext cx="1029970" cy="37719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600" b="1">
                        <a:latin typeface="Calibri" pitchFamily="34" charset="0"/>
                      </a:rPr>
                      <a:t>السيارة</a:t>
                    </a:r>
                    <a:endParaRPr lang="en-US" sz="1200">
                      <a:latin typeface="Calibri" pitchFamily="34" charset="0"/>
                    </a:endParaRPr>
                  </a:p>
                </p:txBody>
              </p:sp>
              <p:sp>
                <p:nvSpPr>
                  <p:cNvPr id="16408" name="Rectangle 21"/>
                  <p:cNvSpPr>
                    <a:spLocks noChangeArrowheads="1"/>
                  </p:cNvSpPr>
                  <p:nvPr/>
                </p:nvSpPr>
                <p:spPr bwMode="auto">
                  <a:xfrm>
                    <a:off x="3543300" y="704850"/>
                    <a:ext cx="1076325" cy="39624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600" b="1">
                        <a:latin typeface="Calibri" pitchFamily="34" charset="0"/>
                      </a:rPr>
                      <a:t>الطالب</a:t>
                    </a:r>
                    <a:endParaRPr lang="en-US" sz="1100">
                      <a:latin typeface="Calibri" pitchFamily="34" charset="0"/>
                    </a:endParaRPr>
                  </a:p>
                </p:txBody>
              </p:sp>
            </p:grpSp>
          </p:grpSp>
          <p:sp>
            <p:nvSpPr>
              <p:cNvPr id="16398" name="Oval 10"/>
              <p:cNvSpPr>
                <a:spLocks noChangeArrowheads="1"/>
              </p:cNvSpPr>
              <p:nvPr/>
            </p:nvSpPr>
            <p:spPr bwMode="auto">
              <a:xfrm>
                <a:off x="2828381" y="29845"/>
                <a:ext cx="832431"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a:latin typeface="Calibri" pitchFamily="34" charset="0"/>
                    <a:ea typeface="Calibri" pitchFamily="34" charset="0"/>
                    <a:cs typeface="Traditional Arabic" pitchFamily="18" charset="-78"/>
                  </a:rPr>
                  <a:t>الاسم</a:t>
                </a:r>
                <a:endParaRPr lang="en-US" sz="1100">
                  <a:latin typeface="Calibri" pitchFamily="34" charset="0"/>
                  <a:ea typeface="Calibri" pitchFamily="34" charset="0"/>
                  <a:cs typeface="Traditional Arabic" pitchFamily="18" charset="-78"/>
                </a:endParaRPr>
              </a:p>
            </p:txBody>
          </p:sp>
        </p:grpSp>
      </p:grpSp>
      <p:pic>
        <p:nvPicPr>
          <p:cNvPr id="16389" name="Picture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482850" y="4941888"/>
            <a:ext cx="4486275" cy="156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90" name="Line 23"/>
          <p:cNvSpPr>
            <a:spLocks noChangeShapeType="1"/>
          </p:cNvSpPr>
          <p:nvPr/>
        </p:nvSpPr>
        <p:spPr bwMode="auto">
          <a:xfrm flipH="1">
            <a:off x="4737100" y="4076700"/>
            <a:ext cx="865188"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pic>
        <p:nvPicPr>
          <p:cNvPr id="32793" name="~PP33710.WAV">
            <a:hlinkClick r:id="" action="ppaction://media"/>
          </p:cNvPr>
          <p:cNvPicPr>
            <a:picLocks noRot="1" noChangeAspect="1" noChangeArrowheads="1"/>
          </p:cNvPicPr>
          <p:nvPr>
            <a:wavAudioFile r:embed="rId1" name="~PP3534.WAV"/>
          </p:nvPr>
        </p:nvPicPr>
        <p:blipFill>
          <a:blip r:embed="rId5">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3279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279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lnSpc>
                <a:spcPct val="150000"/>
              </a:lnSpc>
            </a:pPr>
            <a:r>
              <a:rPr lang="ar-SA" sz="2800" b="1">
                <a:latin typeface="Traditional Arabic" pitchFamily="18" charset="-78"/>
                <a:cs typeface="Traditional Arabic" pitchFamily="18" charset="-78"/>
              </a:rPr>
              <a:t>الحالة الثانية</a:t>
            </a:r>
            <a:r>
              <a:rPr lang="ar-SA" sz="2800">
                <a:latin typeface="Traditional Arabic" pitchFamily="18" charset="-78"/>
                <a:cs typeface="Traditional Arabic" pitchFamily="18" charset="-78"/>
              </a:rPr>
              <a:t> عندما يكون كلا طرفي العلاقة له قيد مشاركة إختياري، في هذه الحالة يتم التعامل مع العلاقة بأحدى الخيارين:</a:t>
            </a:r>
          </a:p>
          <a:p>
            <a:pPr algn="just" rtl="1" eaLnBrk="1" hangingPunct="1">
              <a:lnSpc>
                <a:spcPct val="150000"/>
              </a:lnSpc>
            </a:pPr>
            <a:r>
              <a:rPr lang="ar-SA" sz="2800" b="1">
                <a:latin typeface="Traditional Arabic" pitchFamily="18" charset="-78"/>
                <a:cs typeface="Traditional Arabic" pitchFamily="18" charset="-78"/>
              </a:rPr>
              <a:t>الخيار الأول:</a:t>
            </a:r>
            <a:r>
              <a:rPr lang="ar-SA" sz="2800">
                <a:latin typeface="Traditional Arabic" pitchFamily="18" charset="-78"/>
                <a:cs typeface="Traditional Arabic" pitchFamily="18" charset="-78"/>
              </a:rPr>
              <a:t> تحديد أحد الجدولين ليتم إضافة إليه المفتاح الرئيسي للجدول الآخر وتعتبر هذه الخاصية كمفتاح أجنبي. ويعتمد هذا الخيار على المنطق وعلى مصمم قاعدة البيانات. من المفترض أن لا يترتب على إضافة الخاصية بقاء أحد الخلايا </a:t>
            </a:r>
            <a:r>
              <a:rPr lang="en-US" sz="2800">
                <a:latin typeface="Traditional Arabic" pitchFamily="18" charset="-78"/>
                <a:cs typeface="Traditional Arabic" pitchFamily="18" charset="-78"/>
              </a:rPr>
              <a:t>Cell</a:t>
            </a:r>
            <a:r>
              <a:rPr lang="ar-SA" sz="2800">
                <a:latin typeface="Traditional Arabic" pitchFamily="18" charset="-78"/>
                <a:cs typeface="Traditional Arabic" pitchFamily="18" charset="-78"/>
              </a:rPr>
              <a:t> (تقاطع صف بعمود) بدون قيمة داخل الجدول.</a:t>
            </a:r>
            <a:endParaRPr lang="en-US" sz="2800">
              <a:latin typeface="Traditional Arabic" pitchFamily="18" charset="-78"/>
              <a:cs typeface="Traditional Arabic" pitchFamily="18" charset="-78"/>
            </a:endParaRPr>
          </a:p>
        </p:txBody>
      </p:sp>
      <p:sp>
        <p:nvSpPr>
          <p:cNvPr id="17411" name="Rectangle 2"/>
          <p:cNvSpPr txBox="1">
            <a:spLocks noChangeArrowheads="1"/>
          </p:cNvSpPr>
          <p:nvPr/>
        </p:nvSpPr>
        <p:spPr bwMode="auto">
          <a:xfrm>
            <a:off x="641350" y="2682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00CC"/>
                </a:solidFill>
                <a:latin typeface="Traditional Arabic" pitchFamily="18" charset="-78"/>
                <a:cs typeface="Traditional Arabic" pitchFamily="18" charset="-78"/>
              </a:rPr>
              <a:t>القاعدة 7: تحويل العلاقة من نوع واحد إلى واحد</a:t>
            </a:r>
            <a:r>
              <a:rPr lang="en-GB" sz="3200" b="1">
                <a:solidFill>
                  <a:srgbClr val="0000CC"/>
                </a:solidFill>
                <a:latin typeface="Traditional Arabic" pitchFamily="18" charset="-78"/>
                <a:cs typeface="Traditional Arabic" pitchFamily="18" charset="-78"/>
              </a:rPr>
              <a:t>1:1 </a:t>
            </a:r>
            <a:r>
              <a:rPr lang="ar-SA" sz="3200" b="1">
                <a:solidFill>
                  <a:srgbClr val="0000CC"/>
                </a:solidFill>
                <a:latin typeface="Traditional Arabic" pitchFamily="18" charset="-78"/>
                <a:cs typeface="Traditional Arabic" pitchFamily="18" charset="-78"/>
              </a:rPr>
              <a:t> - </a:t>
            </a:r>
            <a:r>
              <a:rPr lang="ar-SA" sz="3200" b="1">
                <a:solidFill>
                  <a:srgbClr val="FF0000"/>
                </a:solidFill>
                <a:latin typeface="Traditional Arabic" pitchFamily="18" charset="-78"/>
                <a:cs typeface="Traditional Arabic" pitchFamily="18" charset="-78"/>
              </a:rPr>
              <a:t>الحالة الثانية</a:t>
            </a:r>
            <a:endParaRPr lang="en-US" sz="3200" b="1">
              <a:solidFill>
                <a:srgbClr val="FF0000"/>
              </a:solidFill>
              <a:latin typeface="Traditional Arabic" pitchFamily="18" charset="-78"/>
              <a:cs typeface="Traditional Arabic" pitchFamily="18" charset="-78"/>
            </a:endParaRPr>
          </a:p>
        </p:txBody>
      </p:sp>
      <p:pic>
        <p:nvPicPr>
          <p:cNvPr id="34820" name="~PP13726.WAV">
            <a:hlinkClick r:id="" action="ppaction://media"/>
          </p:cNvPr>
          <p:cNvPicPr>
            <a:picLocks noRot="1" noChangeAspect="1" noChangeArrowheads="1"/>
          </p:cNvPicPr>
          <p:nvPr>
            <a:wavAudioFile r:embed="rId1" name="~PP1020.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348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4820"/>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endParaRPr lang="ar-SA"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a:p>
            <a:pPr algn="just" rtl="1" eaLnBrk="1" hangingPunct="1"/>
            <a:r>
              <a:rPr lang="ar-SA" sz="2800">
                <a:latin typeface="Traditional Arabic" pitchFamily="18" charset="-78"/>
                <a:cs typeface="Traditional Arabic" pitchFamily="18" charset="-78"/>
              </a:rPr>
              <a:t>يتم تحويل الشكل إلى الجدولين التالين.</a:t>
            </a:r>
            <a:endParaRPr lang="en-US" sz="2800">
              <a:latin typeface="Traditional Arabic" pitchFamily="18" charset="-78"/>
              <a:cs typeface="Traditional Arabic" pitchFamily="18" charset="-78"/>
            </a:endParaRPr>
          </a:p>
          <a:p>
            <a:pPr algn="just" rtl="1" eaLnBrk="1" hangingPunct="1"/>
            <a:r>
              <a:rPr lang="ar-SA" sz="2800" b="1">
                <a:latin typeface="Traditional Arabic" pitchFamily="18" charset="-78"/>
                <a:cs typeface="Traditional Arabic" pitchFamily="18" charset="-78"/>
              </a:rPr>
              <a:t>جدول الأستاذ</a:t>
            </a:r>
            <a:r>
              <a:rPr lang="ar-SA" sz="2800">
                <a:latin typeface="Traditional Arabic" pitchFamily="18" charset="-78"/>
                <a:cs typeface="Traditional Arabic" pitchFamily="18" charset="-78"/>
              </a:rPr>
              <a:t> (</a:t>
            </a:r>
            <a:r>
              <a:rPr lang="ar-SA" sz="2800" u="sng">
                <a:latin typeface="Traditional Arabic" pitchFamily="18" charset="-78"/>
                <a:cs typeface="Traditional Arabic" pitchFamily="18" charset="-78"/>
              </a:rPr>
              <a:t>رقم الأستاذ</a:t>
            </a:r>
            <a:r>
              <a:rPr lang="ar-SA" sz="2800">
                <a:latin typeface="Traditional Arabic" pitchFamily="18" charset="-78"/>
                <a:cs typeface="Traditional Arabic" pitchFamily="18" charset="-78"/>
              </a:rPr>
              <a:t>، الاسم)</a:t>
            </a:r>
            <a:endParaRPr lang="en-US" sz="2800">
              <a:latin typeface="Traditional Arabic" pitchFamily="18" charset="-78"/>
              <a:cs typeface="Traditional Arabic" pitchFamily="18" charset="-78"/>
            </a:endParaRPr>
          </a:p>
          <a:p>
            <a:pPr algn="just" rtl="1" eaLnBrk="1" hangingPunct="1"/>
            <a:r>
              <a:rPr lang="ar-SA" sz="2800" b="1">
                <a:latin typeface="Traditional Arabic" pitchFamily="18" charset="-78"/>
                <a:cs typeface="Traditional Arabic" pitchFamily="18" charset="-78"/>
              </a:rPr>
              <a:t>جدول القسم</a:t>
            </a:r>
            <a:r>
              <a:rPr lang="ar-SA" sz="2800">
                <a:latin typeface="Traditional Arabic" pitchFamily="18" charset="-78"/>
                <a:cs typeface="Traditional Arabic" pitchFamily="18" charset="-78"/>
              </a:rPr>
              <a:t> (</a:t>
            </a:r>
            <a:r>
              <a:rPr lang="ar-SA" sz="2800" u="sng">
                <a:latin typeface="Traditional Arabic" pitchFamily="18" charset="-78"/>
                <a:cs typeface="Traditional Arabic" pitchFamily="18" charset="-78"/>
              </a:rPr>
              <a:t>رقم القسم</a:t>
            </a:r>
            <a:r>
              <a:rPr lang="ar-SA" sz="2800">
                <a:latin typeface="Traditional Arabic" pitchFamily="18" charset="-78"/>
                <a:cs typeface="Traditional Arabic" pitchFamily="18" charset="-78"/>
              </a:rPr>
              <a:t>، اسم القسم، رقم الأستاذ)</a:t>
            </a:r>
            <a:endParaRPr lang="en-US"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a:p>
            <a:pPr algn="just" rtl="1" eaLnBrk="1" hangingPunct="1"/>
            <a:r>
              <a:rPr lang="ar-SA" sz="2800">
                <a:latin typeface="Traditional Arabic" pitchFamily="18" charset="-78"/>
                <a:cs typeface="Traditional Arabic" pitchFamily="18" charset="-78"/>
              </a:rPr>
              <a:t>نلاحظ أن خاصية رقم الأستاذ تم اضافتها إلى جدول القسم، أو يمكن القيام بعكس الخصائص، أي يتم إضافة خاصية رقم القسم لجدول الأستاذ.</a:t>
            </a:r>
          </a:p>
        </p:txBody>
      </p:sp>
      <p:sp>
        <p:nvSpPr>
          <p:cNvPr id="18435" name="Rectangle 2"/>
          <p:cNvSpPr txBox="1">
            <a:spLocks noChangeArrowheads="1"/>
          </p:cNvSpPr>
          <p:nvPr/>
        </p:nvSpPr>
        <p:spPr bwMode="auto">
          <a:xfrm>
            <a:off x="641350" y="2682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00CC"/>
                </a:solidFill>
                <a:latin typeface="Traditional Arabic" pitchFamily="18" charset="-78"/>
                <a:cs typeface="Traditional Arabic" pitchFamily="18" charset="-78"/>
              </a:rPr>
              <a:t>القاعدة 7: تحويل العلاقة من نوع واحد إلى واحد</a:t>
            </a:r>
            <a:r>
              <a:rPr lang="en-GB" sz="3200" b="1">
                <a:solidFill>
                  <a:srgbClr val="0000CC"/>
                </a:solidFill>
                <a:latin typeface="Traditional Arabic" pitchFamily="18" charset="-78"/>
                <a:cs typeface="Traditional Arabic" pitchFamily="18" charset="-78"/>
              </a:rPr>
              <a:t>1:1 </a:t>
            </a:r>
            <a:r>
              <a:rPr lang="ar-SA" sz="3200" b="1">
                <a:solidFill>
                  <a:srgbClr val="0000CC"/>
                </a:solidFill>
                <a:latin typeface="Traditional Arabic" pitchFamily="18" charset="-78"/>
                <a:cs typeface="Traditional Arabic" pitchFamily="18" charset="-78"/>
              </a:rPr>
              <a:t> - </a:t>
            </a:r>
            <a:r>
              <a:rPr lang="ar-SA" sz="3200" b="1">
                <a:solidFill>
                  <a:srgbClr val="FF0000"/>
                </a:solidFill>
                <a:latin typeface="Traditional Arabic" pitchFamily="18" charset="-78"/>
                <a:cs typeface="Traditional Arabic" pitchFamily="18" charset="-78"/>
              </a:rPr>
              <a:t>الحالة الثانية</a:t>
            </a:r>
            <a:endParaRPr lang="en-US" sz="3200" b="1">
              <a:solidFill>
                <a:srgbClr val="FF0000"/>
              </a:solidFill>
              <a:latin typeface="Traditional Arabic" pitchFamily="18" charset="-78"/>
              <a:cs typeface="Traditional Arabic" pitchFamily="18" charset="-78"/>
            </a:endParaRPr>
          </a:p>
        </p:txBody>
      </p:sp>
      <p:grpSp>
        <p:nvGrpSpPr>
          <p:cNvPr id="18436" name="Group 3"/>
          <p:cNvGrpSpPr>
            <a:grpSpLocks/>
          </p:cNvGrpSpPr>
          <p:nvPr/>
        </p:nvGrpSpPr>
        <p:grpSpPr bwMode="auto">
          <a:xfrm>
            <a:off x="2144713" y="1196975"/>
            <a:ext cx="5616575" cy="1579563"/>
            <a:chOff x="561974" y="0"/>
            <a:chExt cx="4019551" cy="1285876"/>
          </a:xfrm>
        </p:grpSpPr>
        <p:sp>
          <p:nvSpPr>
            <p:cNvPr id="18439" name="Oval 4"/>
            <p:cNvSpPr>
              <a:spLocks noChangeArrowheads="1"/>
            </p:cNvSpPr>
            <p:nvPr/>
          </p:nvSpPr>
          <p:spPr bwMode="auto">
            <a:xfrm>
              <a:off x="1442085" y="66675"/>
              <a:ext cx="83566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القسم</a:t>
              </a:r>
              <a:endParaRPr lang="en-US" sz="2000">
                <a:latin typeface="Calibri" pitchFamily="34" charset="0"/>
                <a:ea typeface="Calibri" pitchFamily="34" charset="0"/>
                <a:cs typeface="Traditional Arabic" pitchFamily="18" charset="-78"/>
              </a:endParaRPr>
            </a:p>
          </p:txBody>
        </p:sp>
        <p:cxnSp>
          <p:nvCxnSpPr>
            <p:cNvPr id="18440" name="AutoShape 122"/>
            <p:cNvCxnSpPr>
              <a:cxnSpLocks noChangeShapeType="1"/>
              <a:stCxn id="18439" idx="4"/>
              <a:endCxn id="18453" idx="0"/>
            </p:cNvCxnSpPr>
            <p:nvPr/>
          </p:nvCxnSpPr>
          <p:spPr bwMode="auto">
            <a:xfrm flipH="1">
              <a:off x="1410335" y="446405"/>
              <a:ext cx="449580" cy="353696"/>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grpSp>
          <p:nvGrpSpPr>
            <p:cNvPr id="18441" name="Group 6"/>
            <p:cNvGrpSpPr>
              <a:grpSpLocks/>
            </p:cNvGrpSpPr>
            <p:nvPr/>
          </p:nvGrpSpPr>
          <p:grpSpPr bwMode="auto">
            <a:xfrm>
              <a:off x="561974" y="0"/>
              <a:ext cx="4019551" cy="1285876"/>
              <a:chOff x="561974" y="-28575"/>
              <a:chExt cx="4019551" cy="1285876"/>
            </a:xfrm>
          </p:grpSpPr>
          <p:sp>
            <p:nvSpPr>
              <p:cNvPr id="18444" name="Text Box 320"/>
              <p:cNvSpPr txBox="1">
                <a:spLocks noChangeArrowheads="1"/>
              </p:cNvSpPr>
              <p:nvPr/>
            </p:nvSpPr>
            <p:spPr bwMode="auto">
              <a:xfrm>
                <a:off x="1925320" y="628648"/>
                <a:ext cx="1503679" cy="2762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r" rtl="1" eaLnBrk="1" hangingPunct="1">
                  <a:lnSpc>
                    <a:spcPct val="107000"/>
                  </a:lnSpc>
                  <a:spcAft>
                    <a:spcPts val="800"/>
                  </a:spcAft>
                </a:pPr>
                <a:r>
                  <a:rPr lang="ar-SA" sz="1100" b="1">
                    <a:latin typeface="Calibri" pitchFamily="34" charset="0"/>
                  </a:rPr>
                  <a:t>1	                </a:t>
                </a:r>
                <a:r>
                  <a:rPr lang="en-GB" sz="1100" b="1">
                    <a:latin typeface="Calibri" pitchFamily="34" charset="0"/>
                  </a:rPr>
                  <a:t>    </a:t>
                </a:r>
                <a:r>
                  <a:rPr lang="en-GB" sz="1100" b="1"/>
                  <a:t> </a:t>
                </a:r>
                <a:r>
                  <a:rPr lang="ar-SA" sz="1100" b="1">
                    <a:latin typeface="Calibri" pitchFamily="34" charset="0"/>
                  </a:rPr>
                  <a:t>1</a:t>
                </a:r>
                <a:endParaRPr lang="en-US" sz="1100">
                  <a:latin typeface="Calibri" pitchFamily="34" charset="0"/>
                </a:endParaRPr>
              </a:p>
            </p:txBody>
          </p:sp>
          <p:grpSp>
            <p:nvGrpSpPr>
              <p:cNvPr id="18445" name="Group 10"/>
              <p:cNvGrpSpPr>
                <a:grpSpLocks/>
              </p:cNvGrpSpPr>
              <p:nvPr/>
            </p:nvGrpSpPr>
            <p:grpSpPr bwMode="auto">
              <a:xfrm>
                <a:off x="561974" y="-28575"/>
                <a:ext cx="4019551" cy="1285876"/>
                <a:chOff x="561974" y="-28575"/>
                <a:chExt cx="4019551" cy="1285876"/>
              </a:xfrm>
            </p:grpSpPr>
            <p:cxnSp>
              <p:nvCxnSpPr>
                <p:cNvPr id="18446" name="AutoShape 309"/>
                <p:cNvCxnSpPr>
                  <a:cxnSpLocks noChangeShapeType="1"/>
                </p:cNvCxnSpPr>
                <p:nvPr/>
              </p:nvCxnSpPr>
              <p:spPr bwMode="auto">
                <a:xfrm>
                  <a:off x="1647825" y="923925"/>
                  <a:ext cx="2056130" cy="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18447" name="Rectangle 13"/>
                <p:cNvSpPr>
                  <a:spLocks noChangeArrowheads="1"/>
                </p:cNvSpPr>
                <p:nvPr/>
              </p:nvSpPr>
              <p:spPr bwMode="auto">
                <a:xfrm>
                  <a:off x="3505200" y="762000"/>
                  <a:ext cx="1076325" cy="323851"/>
                </a:xfrm>
                <a:prstGeom prst="rect">
                  <a:avLst/>
                </a:prstGeom>
                <a:solidFill>
                  <a:srgbClr val="FFFFFF"/>
                </a:solidFill>
                <a:ln w="19050">
                  <a:solidFill>
                    <a:schemeClr val="accent1"/>
                  </a:solidFill>
                  <a:miter lim="800000"/>
                  <a:headEnd/>
                  <a:tailEnd/>
                </a:ln>
              </p:spPr>
              <p:txBody>
                <a:bodyPr/>
                <a:lstStyle/>
                <a:p>
                  <a:pPr algn="ctr" rtl="1">
                    <a:lnSpc>
                      <a:spcPct val="107000"/>
                    </a:lnSpc>
                    <a:spcAft>
                      <a:spcPts val="800"/>
                    </a:spcAft>
                  </a:pPr>
                  <a:r>
                    <a:rPr lang="ar-SA" b="1">
                      <a:latin typeface="Calibri" pitchFamily="34" charset="0"/>
                    </a:rPr>
                    <a:t>الأستاذ</a:t>
                  </a:r>
                  <a:endParaRPr lang="en-US" sz="1100">
                    <a:latin typeface="Calibri" pitchFamily="34" charset="0"/>
                  </a:endParaRPr>
                </a:p>
              </p:txBody>
            </p:sp>
            <p:sp>
              <p:nvSpPr>
                <p:cNvPr id="18448" name="AutoShape 319"/>
                <p:cNvSpPr>
                  <a:spLocks noChangeArrowheads="1"/>
                </p:cNvSpPr>
                <p:nvPr/>
              </p:nvSpPr>
              <p:spPr bwMode="auto">
                <a:xfrm>
                  <a:off x="2238375" y="590551"/>
                  <a:ext cx="923925" cy="666750"/>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1400" b="1">
                      <a:latin typeface="Calibri" pitchFamily="34" charset="0"/>
                    </a:rPr>
                    <a:t>يجلس</a:t>
                  </a:r>
                  <a:endParaRPr lang="en-US" sz="1100">
                    <a:latin typeface="Calibri" pitchFamily="34" charset="0"/>
                  </a:endParaRPr>
                </a:p>
              </p:txBody>
            </p:sp>
            <p:sp>
              <p:nvSpPr>
                <p:cNvPr id="18449" name="Oval 15"/>
                <p:cNvSpPr>
                  <a:spLocks noChangeArrowheads="1"/>
                </p:cNvSpPr>
                <p:nvPr/>
              </p:nvSpPr>
              <p:spPr bwMode="auto">
                <a:xfrm>
                  <a:off x="561974" y="54610"/>
                  <a:ext cx="807085" cy="379730"/>
                </a:xfrm>
                <a:prstGeom prst="ellipse">
                  <a:avLst/>
                </a:prstGeom>
                <a:solidFill>
                  <a:srgbClr val="FFFFFF"/>
                </a:solidFill>
                <a:ln w="9525">
                  <a:solidFill>
                    <a:schemeClr val="accent1"/>
                  </a:solidFill>
                  <a:round/>
                  <a:headEnd/>
                  <a:tailEnd/>
                </a:ln>
              </p:spPr>
              <p:txBody>
                <a:bodyPr/>
                <a:lstStyle/>
                <a:p>
                  <a:pPr algn="ctr" rtl="1">
                    <a:lnSpc>
                      <a:spcPct val="107000"/>
                    </a:lnSpc>
                    <a:spcAft>
                      <a:spcPts val="800"/>
                    </a:spcAft>
                  </a:pPr>
                  <a:r>
                    <a:rPr lang="ar-SA" sz="1200">
                      <a:latin typeface="Calibri" pitchFamily="34" charset="0"/>
                      <a:ea typeface="Calibri" pitchFamily="34" charset="0"/>
                      <a:cs typeface="Traditional Arabic" pitchFamily="18" charset="-78"/>
                    </a:rPr>
                    <a:t>اسم القسم</a:t>
                  </a:r>
                  <a:endParaRPr lang="en-US" sz="2000">
                    <a:latin typeface="Calibri" pitchFamily="34" charset="0"/>
                    <a:ea typeface="Calibri" pitchFamily="34" charset="0"/>
                    <a:cs typeface="Traditional Arabic" pitchFamily="18" charset="-78"/>
                  </a:endParaRPr>
                </a:p>
              </p:txBody>
            </p:sp>
            <p:cxnSp>
              <p:nvCxnSpPr>
                <p:cNvPr id="18450" name="AutoShape 122"/>
                <p:cNvCxnSpPr>
                  <a:cxnSpLocks noChangeShapeType="1"/>
                  <a:stCxn id="18449" idx="4"/>
                  <a:endCxn id="18453" idx="0"/>
                </p:cNvCxnSpPr>
                <p:nvPr/>
              </p:nvCxnSpPr>
              <p:spPr bwMode="auto">
                <a:xfrm>
                  <a:off x="965517" y="434340"/>
                  <a:ext cx="444818" cy="337186"/>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18451" name="Oval 17"/>
                <p:cNvSpPr>
                  <a:spLocks noChangeArrowheads="1"/>
                </p:cNvSpPr>
                <p:nvPr/>
              </p:nvSpPr>
              <p:spPr bwMode="auto">
                <a:xfrm>
                  <a:off x="3705225" y="-28575"/>
                  <a:ext cx="78105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الأستاذ</a:t>
                  </a:r>
                  <a:endParaRPr lang="en-US" sz="2000">
                    <a:latin typeface="Calibri" pitchFamily="34" charset="0"/>
                    <a:ea typeface="Calibri" pitchFamily="34" charset="0"/>
                    <a:cs typeface="Traditional Arabic" pitchFamily="18" charset="-78"/>
                  </a:endParaRPr>
                </a:p>
              </p:txBody>
            </p:sp>
            <p:cxnSp>
              <p:nvCxnSpPr>
                <p:cNvPr id="18452" name="AutoShape 122"/>
                <p:cNvCxnSpPr>
                  <a:cxnSpLocks noChangeShapeType="1"/>
                  <a:stCxn id="18451" idx="4"/>
                  <a:endCxn id="18447" idx="0"/>
                </p:cNvCxnSpPr>
                <p:nvPr/>
              </p:nvCxnSpPr>
              <p:spPr bwMode="auto">
                <a:xfrm flipH="1">
                  <a:off x="4043363" y="351155"/>
                  <a:ext cx="52387" cy="41084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18453" name="Rectangle 19"/>
                <p:cNvSpPr>
                  <a:spLocks noChangeArrowheads="1"/>
                </p:cNvSpPr>
                <p:nvPr/>
              </p:nvSpPr>
              <p:spPr bwMode="auto">
                <a:xfrm>
                  <a:off x="895350" y="771526"/>
                  <a:ext cx="1029970" cy="30480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b="1">
                      <a:latin typeface="Calibri" pitchFamily="34" charset="0"/>
                    </a:rPr>
                    <a:t>القسم</a:t>
                  </a:r>
                  <a:endParaRPr lang="en-US" sz="1100">
                    <a:latin typeface="Calibri" pitchFamily="34" charset="0"/>
                  </a:endParaRPr>
                </a:p>
              </p:txBody>
            </p:sp>
          </p:grpSp>
        </p:grpSp>
        <p:sp>
          <p:nvSpPr>
            <p:cNvPr id="18442" name="Oval 7"/>
            <p:cNvSpPr>
              <a:spLocks noChangeArrowheads="1"/>
            </p:cNvSpPr>
            <p:nvPr/>
          </p:nvSpPr>
          <p:spPr bwMode="auto">
            <a:xfrm>
              <a:off x="2818130" y="46355"/>
              <a:ext cx="80010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الاسم</a:t>
              </a:r>
              <a:endParaRPr lang="en-US" sz="2000">
                <a:latin typeface="Calibri" pitchFamily="34" charset="0"/>
                <a:ea typeface="Calibri" pitchFamily="34" charset="0"/>
                <a:cs typeface="Traditional Arabic" pitchFamily="18" charset="-78"/>
              </a:endParaRPr>
            </a:p>
          </p:txBody>
        </p:sp>
        <p:cxnSp>
          <p:nvCxnSpPr>
            <p:cNvPr id="18443" name="AutoShape 122"/>
            <p:cNvCxnSpPr>
              <a:cxnSpLocks noChangeShapeType="1"/>
              <a:stCxn id="18442" idx="4"/>
              <a:endCxn id="18447" idx="0"/>
            </p:cNvCxnSpPr>
            <p:nvPr/>
          </p:nvCxnSpPr>
          <p:spPr bwMode="auto">
            <a:xfrm>
              <a:off x="3218180" y="426085"/>
              <a:ext cx="825183" cy="36449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grpSp>
      <p:sp>
        <p:nvSpPr>
          <p:cNvPr id="18437" name="Line 20"/>
          <p:cNvSpPr>
            <a:spLocks noChangeShapeType="1"/>
          </p:cNvSpPr>
          <p:nvPr/>
        </p:nvSpPr>
        <p:spPr bwMode="auto">
          <a:xfrm flipH="1">
            <a:off x="4519613" y="4508500"/>
            <a:ext cx="865187"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pic>
        <p:nvPicPr>
          <p:cNvPr id="36885" name="~PP13726.WAV">
            <a:hlinkClick r:id="" action="ppaction://media"/>
          </p:cNvPr>
          <p:cNvPicPr>
            <a:picLocks noRot="1" noChangeAspect="1" noChangeArrowheads="1"/>
          </p:cNvPicPr>
          <p:nvPr>
            <a:wavAudioFile r:embed="rId1" name="~PP1631.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3688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688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r>
              <a:rPr lang="ar-SA" sz="2800" b="1">
                <a:latin typeface="Traditional Arabic" pitchFamily="18" charset="-78"/>
                <a:cs typeface="Traditional Arabic" pitchFamily="18" charset="-78"/>
              </a:rPr>
              <a:t>الخيار الثاني:</a:t>
            </a:r>
            <a:r>
              <a:rPr lang="ar-SA" sz="2800">
                <a:latin typeface="Traditional Arabic" pitchFamily="18" charset="-78"/>
                <a:cs typeface="Traditional Arabic" pitchFamily="18" charset="-78"/>
              </a:rPr>
              <a:t> يتم إنشاء جدول جديد يحوي المفاتيح الرئيسية في الجدولين المرتبطين بالعلاقة. ويعتمد هذا الاختيار على المنطق وعلى مصمم قاعدة البيانات. </a:t>
            </a:r>
            <a:r>
              <a:rPr lang="ar-SA" sz="2800" b="1">
                <a:latin typeface="Traditional Arabic" pitchFamily="18" charset="-78"/>
                <a:cs typeface="Traditional Arabic" pitchFamily="18" charset="-78"/>
              </a:rPr>
              <a:t>ربما يكون الخيار الأكثر أمانًا لتحويل هذا النوع.</a:t>
            </a:r>
          </a:p>
          <a:p>
            <a:pPr algn="just" rtl="1" eaLnBrk="1" hangingPunct="1"/>
            <a:endParaRPr lang="ar-SA" sz="2800" b="1">
              <a:latin typeface="Traditional Arabic" pitchFamily="18" charset="-78"/>
              <a:cs typeface="Traditional Arabic" pitchFamily="18" charset="-78"/>
            </a:endParaRPr>
          </a:p>
          <a:p>
            <a:pPr algn="just" rtl="1" eaLnBrk="1" hangingPunct="1"/>
            <a:endParaRPr lang="ar-SA" sz="2800" b="1">
              <a:latin typeface="Traditional Arabic" pitchFamily="18" charset="-78"/>
              <a:cs typeface="Traditional Arabic" pitchFamily="18" charset="-78"/>
            </a:endParaRPr>
          </a:p>
          <a:p>
            <a:pPr algn="just" rtl="1" eaLnBrk="1" hangingPunct="1"/>
            <a:endParaRPr lang="ar-SA" sz="2800" b="1">
              <a:latin typeface="Traditional Arabic" pitchFamily="18" charset="-78"/>
              <a:cs typeface="Traditional Arabic" pitchFamily="18" charset="-78"/>
            </a:endParaRPr>
          </a:p>
          <a:p>
            <a:pPr algn="just" rtl="1" eaLnBrk="1" hangingPunct="1"/>
            <a:endParaRPr lang="ar-SA" sz="2800" b="1">
              <a:latin typeface="Traditional Arabic" pitchFamily="18" charset="-78"/>
              <a:cs typeface="Traditional Arabic" pitchFamily="18" charset="-78"/>
            </a:endParaRPr>
          </a:p>
          <a:p>
            <a:pPr algn="just" rtl="1" eaLnBrk="1" hangingPunct="1"/>
            <a:endParaRPr lang="ar-SA" sz="2800" b="1">
              <a:latin typeface="Traditional Arabic" pitchFamily="18" charset="-78"/>
              <a:cs typeface="Traditional Arabic" pitchFamily="18" charset="-78"/>
            </a:endParaRPr>
          </a:p>
          <a:p>
            <a:pPr algn="just" rtl="1" eaLnBrk="1" hangingPunct="1"/>
            <a:r>
              <a:rPr lang="ar-SA" sz="2800">
                <a:latin typeface="Traditional Arabic" pitchFamily="18" charset="-78"/>
                <a:cs typeface="Traditional Arabic" pitchFamily="18" charset="-78"/>
              </a:rPr>
              <a:t>يتم تحويل الشكل السابق إلى الجدولين التالين.</a:t>
            </a:r>
            <a:endParaRPr lang="en-US" sz="2800">
              <a:latin typeface="Traditional Arabic" pitchFamily="18" charset="-78"/>
              <a:cs typeface="Traditional Arabic" pitchFamily="18" charset="-78"/>
            </a:endParaRPr>
          </a:p>
          <a:p>
            <a:pPr algn="just" rtl="1" eaLnBrk="1" hangingPunct="1"/>
            <a:r>
              <a:rPr lang="ar-SA" sz="2800" b="1">
                <a:latin typeface="Traditional Arabic" pitchFamily="18" charset="-78"/>
                <a:cs typeface="Traditional Arabic" pitchFamily="18" charset="-78"/>
              </a:rPr>
              <a:t>جدول الأستاذ</a:t>
            </a:r>
            <a:r>
              <a:rPr lang="ar-SA" sz="2800">
                <a:latin typeface="Traditional Arabic" pitchFamily="18" charset="-78"/>
                <a:cs typeface="Traditional Arabic" pitchFamily="18" charset="-78"/>
              </a:rPr>
              <a:t> (</a:t>
            </a:r>
            <a:r>
              <a:rPr lang="ar-SA" sz="2800" u="sng">
                <a:latin typeface="Traditional Arabic" pitchFamily="18" charset="-78"/>
                <a:cs typeface="Traditional Arabic" pitchFamily="18" charset="-78"/>
              </a:rPr>
              <a:t>رقم الأستاذ</a:t>
            </a:r>
            <a:r>
              <a:rPr lang="ar-SA" sz="2800">
                <a:latin typeface="Traditional Arabic" pitchFamily="18" charset="-78"/>
                <a:cs typeface="Traditional Arabic" pitchFamily="18" charset="-78"/>
              </a:rPr>
              <a:t>، الاسم)</a:t>
            </a:r>
            <a:endParaRPr lang="en-US" sz="2800">
              <a:latin typeface="Traditional Arabic" pitchFamily="18" charset="-78"/>
              <a:cs typeface="Traditional Arabic" pitchFamily="18" charset="-78"/>
            </a:endParaRPr>
          </a:p>
          <a:p>
            <a:pPr algn="just" rtl="1" eaLnBrk="1" hangingPunct="1"/>
            <a:r>
              <a:rPr lang="ar-SA" sz="2800" b="1">
                <a:latin typeface="Traditional Arabic" pitchFamily="18" charset="-78"/>
                <a:cs typeface="Traditional Arabic" pitchFamily="18" charset="-78"/>
              </a:rPr>
              <a:t>جدول القسم</a:t>
            </a:r>
            <a:r>
              <a:rPr lang="ar-SA" sz="2800">
                <a:latin typeface="Traditional Arabic" pitchFamily="18" charset="-78"/>
                <a:cs typeface="Traditional Arabic" pitchFamily="18" charset="-78"/>
              </a:rPr>
              <a:t> (</a:t>
            </a:r>
            <a:r>
              <a:rPr lang="ar-SA" sz="2800" u="sng">
                <a:latin typeface="Traditional Arabic" pitchFamily="18" charset="-78"/>
                <a:cs typeface="Traditional Arabic" pitchFamily="18" charset="-78"/>
              </a:rPr>
              <a:t>رقم القسم</a:t>
            </a:r>
            <a:r>
              <a:rPr lang="ar-SA" sz="2800">
                <a:latin typeface="Traditional Arabic" pitchFamily="18" charset="-78"/>
                <a:cs typeface="Traditional Arabic" pitchFamily="18" charset="-78"/>
              </a:rPr>
              <a:t>، اسم القسم)</a:t>
            </a:r>
            <a:endParaRPr lang="en-US" sz="2800">
              <a:latin typeface="Traditional Arabic" pitchFamily="18" charset="-78"/>
              <a:cs typeface="Traditional Arabic" pitchFamily="18" charset="-78"/>
            </a:endParaRPr>
          </a:p>
          <a:p>
            <a:pPr algn="just" rtl="1" eaLnBrk="1" hangingPunct="1"/>
            <a:r>
              <a:rPr lang="ar-SA" sz="2800" b="1">
                <a:latin typeface="Traditional Arabic" pitchFamily="18" charset="-78"/>
                <a:cs typeface="Traditional Arabic" pitchFamily="18" charset="-78"/>
              </a:rPr>
              <a:t>جدول يجلس</a:t>
            </a:r>
            <a:r>
              <a:rPr lang="ar-SA" sz="2800">
                <a:latin typeface="Traditional Arabic" pitchFamily="18" charset="-78"/>
                <a:cs typeface="Traditional Arabic" pitchFamily="18" charset="-78"/>
              </a:rPr>
              <a:t> (</a:t>
            </a:r>
            <a:r>
              <a:rPr lang="ar-SA" sz="2800" u="sng">
                <a:latin typeface="Traditional Arabic" pitchFamily="18" charset="-78"/>
                <a:cs typeface="Traditional Arabic" pitchFamily="18" charset="-78"/>
              </a:rPr>
              <a:t>رقم الأستاذ، رقم القسم</a:t>
            </a:r>
            <a:r>
              <a:rPr lang="ar-SA" sz="2800">
                <a:latin typeface="Traditional Arabic" pitchFamily="18" charset="-78"/>
                <a:cs typeface="Traditional Arabic" pitchFamily="18" charset="-78"/>
              </a:rPr>
              <a:t>)</a:t>
            </a:r>
            <a:endParaRPr lang="en-US"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p:txBody>
      </p:sp>
      <p:sp>
        <p:nvSpPr>
          <p:cNvPr id="19459" name="Rectangle 2"/>
          <p:cNvSpPr txBox="1">
            <a:spLocks noChangeArrowheads="1"/>
          </p:cNvSpPr>
          <p:nvPr/>
        </p:nvSpPr>
        <p:spPr bwMode="auto">
          <a:xfrm>
            <a:off x="641350" y="2682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00CC"/>
                </a:solidFill>
                <a:latin typeface="Traditional Arabic" pitchFamily="18" charset="-78"/>
                <a:cs typeface="Traditional Arabic" pitchFamily="18" charset="-78"/>
              </a:rPr>
              <a:t>القاعدة 7: تحويل العلاقة من نوع واحد إلى واحد</a:t>
            </a:r>
            <a:r>
              <a:rPr lang="en-GB" sz="3200" b="1">
                <a:solidFill>
                  <a:srgbClr val="0000CC"/>
                </a:solidFill>
                <a:latin typeface="Traditional Arabic" pitchFamily="18" charset="-78"/>
                <a:cs typeface="Traditional Arabic" pitchFamily="18" charset="-78"/>
              </a:rPr>
              <a:t>1:1 </a:t>
            </a:r>
            <a:r>
              <a:rPr lang="ar-SA" sz="3200" b="1">
                <a:solidFill>
                  <a:srgbClr val="0000CC"/>
                </a:solidFill>
                <a:latin typeface="Traditional Arabic" pitchFamily="18" charset="-78"/>
                <a:cs typeface="Traditional Arabic" pitchFamily="18" charset="-78"/>
              </a:rPr>
              <a:t> - </a:t>
            </a:r>
            <a:r>
              <a:rPr lang="ar-SA" sz="3200" b="1">
                <a:solidFill>
                  <a:srgbClr val="FF0000"/>
                </a:solidFill>
                <a:latin typeface="Traditional Arabic" pitchFamily="18" charset="-78"/>
                <a:cs typeface="Traditional Arabic" pitchFamily="18" charset="-78"/>
              </a:rPr>
              <a:t>الحالة الثانية</a:t>
            </a:r>
            <a:endParaRPr lang="en-US" sz="3200" b="1">
              <a:solidFill>
                <a:srgbClr val="FF0000"/>
              </a:solidFill>
              <a:latin typeface="Traditional Arabic" pitchFamily="18" charset="-78"/>
              <a:cs typeface="Traditional Arabic" pitchFamily="18" charset="-78"/>
            </a:endParaRPr>
          </a:p>
        </p:txBody>
      </p:sp>
      <p:grpSp>
        <p:nvGrpSpPr>
          <p:cNvPr id="19460" name="Group 3"/>
          <p:cNvGrpSpPr>
            <a:grpSpLocks/>
          </p:cNvGrpSpPr>
          <p:nvPr/>
        </p:nvGrpSpPr>
        <p:grpSpPr bwMode="auto">
          <a:xfrm>
            <a:off x="2144713" y="2714625"/>
            <a:ext cx="5616575" cy="1577975"/>
            <a:chOff x="561974" y="0"/>
            <a:chExt cx="4019551" cy="1285876"/>
          </a:xfrm>
        </p:grpSpPr>
        <p:sp>
          <p:nvSpPr>
            <p:cNvPr id="19464" name="Oval 4"/>
            <p:cNvSpPr>
              <a:spLocks noChangeArrowheads="1"/>
            </p:cNvSpPr>
            <p:nvPr/>
          </p:nvSpPr>
          <p:spPr bwMode="auto">
            <a:xfrm>
              <a:off x="1442085" y="66675"/>
              <a:ext cx="83566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القسم</a:t>
              </a:r>
              <a:endParaRPr lang="en-US" sz="2000">
                <a:latin typeface="Calibri" pitchFamily="34" charset="0"/>
                <a:ea typeface="Calibri" pitchFamily="34" charset="0"/>
                <a:cs typeface="Traditional Arabic" pitchFamily="18" charset="-78"/>
              </a:endParaRPr>
            </a:p>
          </p:txBody>
        </p:sp>
        <p:cxnSp>
          <p:nvCxnSpPr>
            <p:cNvPr id="19465" name="AutoShape 122"/>
            <p:cNvCxnSpPr>
              <a:cxnSpLocks noChangeShapeType="1"/>
              <a:stCxn id="19464" idx="4"/>
              <a:endCxn id="19478" idx="0"/>
            </p:cNvCxnSpPr>
            <p:nvPr/>
          </p:nvCxnSpPr>
          <p:spPr bwMode="auto">
            <a:xfrm flipH="1">
              <a:off x="1410335" y="446405"/>
              <a:ext cx="449580" cy="353696"/>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grpSp>
          <p:nvGrpSpPr>
            <p:cNvPr id="19466" name="Group 6"/>
            <p:cNvGrpSpPr>
              <a:grpSpLocks/>
            </p:cNvGrpSpPr>
            <p:nvPr/>
          </p:nvGrpSpPr>
          <p:grpSpPr bwMode="auto">
            <a:xfrm>
              <a:off x="561974" y="0"/>
              <a:ext cx="4019551" cy="1285876"/>
              <a:chOff x="561974" y="-28575"/>
              <a:chExt cx="4019551" cy="1285876"/>
            </a:xfrm>
          </p:grpSpPr>
          <p:sp>
            <p:nvSpPr>
              <p:cNvPr id="19469" name="Text Box 320"/>
              <p:cNvSpPr txBox="1">
                <a:spLocks noChangeArrowheads="1"/>
              </p:cNvSpPr>
              <p:nvPr/>
            </p:nvSpPr>
            <p:spPr bwMode="auto">
              <a:xfrm>
                <a:off x="1925320" y="628648"/>
                <a:ext cx="1503679" cy="2762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r" rtl="1" eaLnBrk="1" hangingPunct="1">
                  <a:lnSpc>
                    <a:spcPct val="107000"/>
                  </a:lnSpc>
                  <a:spcAft>
                    <a:spcPts val="800"/>
                  </a:spcAft>
                </a:pPr>
                <a:r>
                  <a:rPr lang="ar-SA" sz="1100" b="1">
                    <a:latin typeface="Calibri" pitchFamily="34" charset="0"/>
                  </a:rPr>
                  <a:t>1	                </a:t>
                </a:r>
                <a:r>
                  <a:rPr lang="en-GB" sz="1100" b="1">
                    <a:latin typeface="Calibri" pitchFamily="34" charset="0"/>
                  </a:rPr>
                  <a:t>    </a:t>
                </a:r>
                <a:r>
                  <a:rPr lang="en-GB" sz="1100" b="1"/>
                  <a:t> </a:t>
                </a:r>
                <a:r>
                  <a:rPr lang="ar-SA" sz="1100" b="1">
                    <a:latin typeface="Calibri" pitchFamily="34" charset="0"/>
                  </a:rPr>
                  <a:t>1</a:t>
                </a:r>
                <a:endParaRPr lang="en-US" sz="1100">
                  <a:latin typeface="Calibri" pitchFamily="34" charset="0"/>
                </a:endParaRPr>
              </a:p>
            </p:txBody>
          </p:sp>
          <p:grpSp>
            <p:nvGrpSpPr>
              <p:cNvPr id="19470" name="Group 10"/>
              <p:cNvGrpSpPr>
                <a:grpSpLocks/>
              </p:cNvGrpSpPr>
              <p:nvPr/>
            </p:nvGrpSpPr>
            <p:grpSpPr bwMode="auto">
              <a:xfrm>
                <a:off x="561974" y="-28575"/>
                <a:ext cx="4019551" cy="1285876"/>
                <a:chOff x="561974" y="-28575"/>
                <a:chExt cx="4019551" cy="1285876"/>
              </a:xfrm>
            </p:grpSpPr>
            <p:cxnSp>
              <p:nvCxnSpPr>
                <p:cNvPr id="19471" name="AutoShape 309"/>
                <p:cNvCxnSpPr>
                  <a:cxnSpLocks noChangeShapeType="1"/>
                </p:cNvCxnSpPr>
                <p:nvPr/>
              </p:nvCxnSpPr>
              <p:spPr bwMode="auto">
                <a:xfrm>
                  <a:off x="1647825" y="923925"/>
                  <a:ext cx="2056130" cy="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19472" name="Rectangle 13"/>
                <p:cNvSpPr>
                  <a:spLocks noChangeArrowheads="1"/>
                </p:cNvSpPr>
                <p:nvPr/>
              </p:nvSpPr>
              <p:spPr bwMode="auto">
                <a:xfrm>
                  <a:off x="3505200" y="762000"/>
                  <a:ext cx="1076325" cy="323851"/>
                </a:xfrm>
                <a:prstGeom prst="rect">
                  <a:avLst/>
                </a:prstGeom>
                <a:solidFill>
                  <a:srgbClr val="FFFFFF"/>
                </a:solidFill>
                <a:ln w="19050">
                  <a:solidFill>
                    <a:schemeClr val="accent1"/>
                  </a:solidFill>
                  <a:miter lim="800000"/>
                  <a:headEnd/>
                  <a:tailEnd/>
                </a:ln>
              </p:spPr>
              <p:txBody>
                <a:bodyPr/>
                <a:lstStyle/>
                <a:p>
                  <a:pPr algn="ctr" rtl="1">
                    <a:lnSpc>
                      <a:spcPct val="107000"/>
                    </a:lnSpc>
                    <a:spcAft>
                      <a:spcPts val="800"/>
                    </a:spcAft>
                  </a:pPr>
                  <a:r>
                    <a:rPr lang="ar-SA" b="1">
                      <a:latin typeface="Calibri" pitchFamily="34" charset="0"/>
                    </a:rPr>
                    <a:t>الأستاذ</a:t>
                  </a:r>
                  <a:endParaRPr lang="en-US" sz="1100">
                    <a:latin typeface="Calibri" pitchFamily="34" charset="0"/>
                  </a:endParaRPr>
                </a:p>
              </p:txBody>
            </p:sp>
            <p:sp>
              <p:nvSpPr>
                <p:cNvPr id="19473" name="AutoShape 319"/>
                <p:cNvSpPr>
                  <a:spLocks noChangeArrowheads="1"/>
                </p:cNvSpPr>
                <p:nvPr/>
              </p:nvSpPr>
              <p:spPr bwMode="auto">
                <a:xfrm>
                  <a:off x="2238375" y="590551"/>
                  <a:ext cx="923925" cy="666750"/>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1400" b="1">
                      <a:latin typeface="Calibri" pitchFamily="34" charset="0"/>
                    </a:rPr>
                    <a:t>يجلس</a:t>
                  </a:r>
                  <a:endParaRPr lang="en-US" sz="1100">
                    <a:latin typeface="Calibri" pitchFamily="34" charset="0"/>
                  </a:endParaRPr>
                </a:p>
              </p:txBody>
            </p:sp>
            <p:sp>
              <p:nvSpPr>
                <p:cNvPr id="19474" name="Oval 15"/>
                <p:cNvSpPr>
                  <a:spLocks noChangeArrowheads="1"/>
                </p:cNvSpPr>
                <p:nvPr/>
              </p:nvSpPr>
              <p:spPr bwMode="auto">
                <a:xfrm>
                  <a:off x="561974" y="54610"/>
                  <a:ext cx="807085" cy="379730"/>
                </a:xfrm>
                <a:prstGeom prst="ellipse">
                  <a:avLst/>
                </a:prstGeom>
                <a:solidFill>
                  <a:srgbClr val="FFFFFF"/>
                </a:solidFill>
                <a:ln w="9525">
                  <a:solidFill>
                    <a:schemeClr val="accent1"/>
                  </a:solidFill>
                  <a:round/>
                  <a:headEnd/>
                  <a:tailEnd/>
                </a:ln>
              </p:spPr>
              <p:txBody>
                <a:bodyPr/>
                <a:lstStyle/>
                <a:p>
                  <a:pPr algn="ctr" rtl="1">
                    <a:lnSpc>
                      <a:spcPct val="107000"/>
                    </a:lnSpc>
                    <a:spcAft>
                      <a:spcPts val="800"/>
                    </a:spcAft>
                  </a:pPr>
                  <a:r>
                    <a:rPr lang="ar-SA" sz="1200">
                      <a:latin typeface="Calibri" pitchFamily="34" charset="0"/>
                      <a:ea typeface="Calibri" pitchFamily="34" charset="0"/>
                      <a:cs typeface="Traditional Arabic" pitchFamily="18" charset="-78"/>
                    </a:rPr>
                    <a:t>اسم القسم</a:t>
                  </a:r>
                  <a:endParaRPr lang="en-US" sz="2000">
                    <a:latin typeface="Calibri" pitchFamily="34" charset="0"/>
                    <a:ea typeface="Calibri" pitchFamily="34" charset="0"/>
                    <a:cs typeface="Traditional Arabic" pitchFamily="18" charset="-78"/>
                  </a:endParaRPr>
                </a:p>
              </p:txBody>
            </p:sp>
            <p:cxnSp>
              <p:nvCxnSpPr>
                <p:cNvPr id="19475" name="AutoShape 122"/>
                <p:cNvCxnSpPr>
                  <a:cxnSpLocks noChangeShapeType="1"/>
                  <a:stCxn id="19474" idx="4"/>
                  <a:endCxn id="19478" idx="0"/>
                </p:cNvCxnSpPr>
                <p:nvPr/>
              </p:nvCxnSpPr>
              <p:spPr bwMode="auto">
                <a:xfrm>
                  <a:off x="965517" y="434340"/>
                  <a:ext cx="444818" cy="337186"/>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19476" name="Oval 17"/>
                <p:cNvSpPr>
                  <a:spLocks noChangeArrowheads="1"/>
                </p:cNvSpPr>
                <p:nvPr/>
              </p:nvSpPr>
              <p:spPr bwMode="auto">
                <a:xfrm>
                  <a:off x="3705225" y="-28575"/>
                  <a:ext cx="78105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الأستاذ</a:t>
                  </a:r>
                  <a:endParaRPr lang="en-US" sz="2000">
                    <a:latin typeface="Calibri" pitchFamily="34" charset="0"/>
                    <a:ea typeface="Calibri" pitchFamily="34" charset="0"/>
                    <a:cs typeface="Traditional Arabic" pitchFamily="18" charset="-78"/>
                  </a:endParaRPr>
                </a:p>
              </p:txBody>
            </p:sp>
            <p:cxnSp>
              <p:nvCxnSpPr>
                <p:cNvPr id="19477" name="AutoShape 122"/>
                <p:cNvCxnSpPr>
                  <a:cxnSpLocks noChangeShapeType="1"/>
                  <a:stCxn id="19476" idx="4"/>
                  <a:endCxn id="19472" idx="0"/>
                </p:cNvCxnSpPr>
                <p:nvPr/>
              </p:nvCxnSpPr>
              <p:spPr bwMode="auto">
                <a:xfrm flipH="1">
                  <a:off x="4043363" y="351155"/>
                  <a:ext cx="52387" cy="41084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19478" name="Rectangle 19"/>
                <p:cNvSpPr>
                  <a:spLocks noChangeArrowheads="1"/>
                </p:cNvSpPr>
                <p:nvPr/>
              </p:nvSpPr>
              <p:spPr bwMode="auto">
                <a:xfrm>
                  <a:off x="895350" y="771526"/>
                  <a:ext cx="1029970" cy="30480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b="1">
                      <a:latin typeface="Calibri" pitchFamily="34" charset="0"/>
                    </a:rPr>
                    <a:t>القسم</a:t>
                  </a:r>
                  <a:endParaRPr lang="en-US" sz="1100">
                    <a:latin typeface="Calibri" pitchFamily="34" charset="0"/>
                  </a:endParaRPr>
                </a:p>
              </p:txBody>
            </p:sp>
          </p:grpSp>
        </p:grpSp>
        <p:sp>
          <p:nvSpPr>
            <p:cNvPr id="19467" name="Oval 7"/>
            <p:cNvSpPr>
              <a:spLocks noChangeArrowheads="1"/>
            </p:cNvSpPr>
            <p:nvPr/>
          </p:nvSpPr>
          <p:spPr bwMode="auto">
            <a:xfrm>
              <a:off x="2818130" y="46355"/>
              <a:ext cx="80010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الاسم</a:t>
              </a:r>
              <a:endParaRPr lang="en-US" sz="2000">
                <a:latin typeface="Calibri" pitchFamily="34" charset="0"/>
                <a:ea typeface="Calibri" pitchFamily="34" charset="0"/>
                <a:cs typeface="Traditional Arabic" pitchFamily="18" charset="-78"/>
              </a:endParaRPr>
            </a:p>
          </p:txBody>
        </p:sp>
        <p:cxnSp>
          <p:nvCxnSpPr>
            <p:cNvPr id="19468" name="AutoShape 122"/>
            <p:cNvCxnSpPr>
              <a:cxnSpLocks noChangeShapeType="1"/>
              <a:stCxn id="19467" idx="4"/>
              <a:endCxn id="19472" idx="0"/>
            </p:cNvCxnSpPr>
            <p:nvPr/>
          </p:nvCxnSpPr>
          <p:spPr bwMode="auto">
            <a:xfrm>
              <a:off x="3218180" y="426085"/>
              <a:ext cx="825183" cy="36449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grpSp>
      <p:sp>
        <p:nvSpPr>
          <p:cNvPr id="19461" name="Line 20"/>
          <p:cNvSpPr>
            <a:spLocks noChangeShapeType="1"/>
          </p:cNvSpPr>
          <p:nvPr/>
        </p:nvSpPr>
        <p:spPr bwMode="auto">
          <a:xfrm flipH="1">
            <a:off x="6680200" y="6308725"/>
            <a:ext cx="865188"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9462" name="Line 21"/>
          <p:cNvSpPr>
            <a:spLocks noChangeShapeType="1"/>
          </p:cNvSpPr>
          <p:nvPr/>
        </p:nvSpPr>
        <p:spPr bwMode="auto">
          <a:xfrm flipH="1">
            <a:off x="5529263" y="6308725"/>
            <a:ext cx="865187"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pic>
        <p:nvPicPr>
          <p:cNvPr id="38934" name="~PP13741.WAV">
            <a:hlinkClick r:id="" action="ppaction://media"/>
          </p:cNvPr>
          <p:cNvPicPr>
            <a:picLocks noRot="1" noChangeAspect="1" noChangeArrowheads="1"/>
          </p:cNvPicPr>
          <p:nvPr>
            <a:wavAudioFile r:embed="rId1" name="~PP1778.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3893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893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r>
              <a:rPr lang="ar-SA" sz="2600" b="1">
                <a:latin typeface="Traditional Arabic" pitchFamily="18" charset="-78"/>
                <a:cs typeface="Traditional Arabic" pitchFamily="18" charset="-78"/>
              </a:rPr>
              <a:t>الحالة الثالثة</a:t>
            </a:r>
            <a:r>
              <a:rPr lang="ar-SA" sz="2600">
                <a:latin typeface="Traditional Arabic" pitchFamily="18" charset="-78"/>
                <a:cs typeface="Traditional Arabic" pitchFamily="18" charset="-78"/>
              </a:rPr>
              <a:t> عندما يكون كلا طرفي العلاقة له قيد مشاركة إلزامي، كما في الشكل، يتم التعامل مع العلاقة بنفس الخيارين السابقين.</a:t>
            </a:r>
          </a:p>
          <a:p>
            <a:pPr algn="just" rtl="1" eaLnBrk="1" hangingPunct="1"/>
            <a:endParaRPr lang="ar-SA"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a:p>
            <a:pPr algn="just" rtl="1" eaLnBrk="1" hangingPunct="1"/>
            <a:r>
              <a:rPr lang="ar-SA" sz="2800" b="1">
                <a:latin typeface="Traditional Arabic" pitchFamily="18" charset="-78"/>
                <a:cs typeface="Traditional Arabic" pitchFamily="18" charset="-78"/>
              </a:rPr>
              <a:t>الخيار الأول:</a:t>
            </a:r>
            <a:r>
              <a:rPr lang="ar-SA" sz="2600">
                <a:latin typeface="Traditional Arabic" pitchFamily="18" charset="-78"/>
                <a:cs typeface="Traditional Arabic" pitchFamily="18" charset="-78"/>
              </a:rPr>
              <a:t> يتم تحويل الشكل إلى الجدولين التالين.</a:t>
            </a:r>
            <a:endParaRPr lang="en-US" sz="2600">
              <a:latin typeface="Traditional Arabic" pitchFamily="18" charset="-78"/>
              <a:cs typeface="Traditional Arabic" pitchFamily="18" charset="-78"/>
            </a:endParaRPr>
          </a:p>
          <a:p>
            <a:pPr algn="just" rtl="1" eaLnBrk="1" hangingPunct="1"/>
            <a:r>
              <a:rPr lang="ar-SA" sz="2600" b="1">
                <a:latin typeface="Traditional Arabic" pitchFamily="18" charset="-78"/>
                <a:cs typeface="Traditional Arabic" pitchFamily="18" charset="-78"/>
              </a:rPr>
              <a:t>جدول المريض</a:t>
            </a:r>
            <a:r>
              <a:rPr lang="ar-SA" sz="2600">
                <a:latin typeface="Traditional Arabic" pitchFamily="18" charset="-78"/>
                <a:cs typeface="Traditional Arabic" pitchFamily="18" charset="-78"/>
              </a:rPr>
              <a:t> (</a:t>
            </a:r>
            <a:r>
              <a:rPr lang="ar-SA" sz="2600" u="sng">
                <a:latin typeface="Traditional Arabic" pitchFamily="18" charset="-78"/>
                <a:cs typeface="Traditional Arabic" pitchFamily="18" charset="-78"/>
              </a:rPr>
              <a:t>رقم المريض</a:t>
            </a:r>
            <a:r>
              <a:rPr lang="ar-SA" sz="2600">
                <a:latin typeface="Traditional Arabic" pitchFamily="18" charset="-78"/>
                <a:cs typeface="Traditional Arabic" pitchFamily="18" charset="-78"/>
              </a:rPr>
              <a:t>، الاسم)</a:t>
            </a:r>
            <a:endParaRPr lang="en-US" sz="2600">
              <a:latin typeface="Traditional Arabic" pitchFamily="18" charset="-78"/>
              <a:cs typeface="Traditional Arabic" pitchFamily="18" charset="-78"/>
            </a:endParaRPr>
          </a:p>
          <a:p>
            <a:pPr algn="just" rtl="1" eaLnBrk="1" hangingPunct="1"/>
            <a:r>
              <a:rPr lang="ar-SA" sz="2600" b="1">
                <a:latin typeface="Traditional Arabic" pitchFamily="18" charset="-78"/>
                <a:cs typeface="Traditional Arabic" pitchFamily="18" charset="-78"/>
              </a:rPr>
              <a:t>جدول السجل المرضي</a:t>
            </a:r>
            <a:r>
              <a:rPr lang="ar-SA" sz="2600">
                <a:latin typeface="Traditional Arabic" pitchFamily="18" charset="-78"/>
                <a:cs typeface="Traditional Arabic" pitchFamily="18" charset="-78"/>
              </a:rPr>
              <a:t> (</a:t>
            </a:r>
            <a:r>
              <a:rPr lang="ar-SA" sz="2600" u="sng">
                <a:latin typeface="Traditional Arabic" pitchFamily="18" charset="-78"/>
                <a:cs typeface="Traditional Arabic" pitchFamily="18" charset="-78"/>
              </a:rPr>
              <a:t>رقم السجل</a:t>
            </a:r>
            <a:r>
              <a:rPr lang="ar-SA" sz="2600">
                <a:latin typeface="Traditional Arabic" pitchFamily="18" charset="-78"/>
                <a:cs typeface="Traditional Arabic" pitchFamily="18" charset="-78"/>
              </a:rPr>
              <a:t>، اسم العيادة، رقم المريض)</a:t>
            </a:r>
          </a:p>
          <a:p>
            <a:pPr algn="just" rtl="1" eaLnBrk="1" hangingPunct="1"/>
            <a:r>
              <a:rPr lang="ar-SA" sz="2800" b="1">
                <a:latin typeface="Traditional Arabic" pitchFamily="18" charset="-78"/>
                <a:cs typeface="Traditional Arabic" pitchFamily="18" charset="-78"/>
              </a:rPr>
              <a:t>الخيار الثاني: </a:t>
            </a:r>
            <a:r>
              <a:rPr lang="ar-SA" sz="2600">
                <a:latin typeface="Traditional Arabic" pitchFamily="18" charset="-78"/>
                <a:cs typeface="Traditional Arabic" pitchFamily="18" charset="-78"/>
              </a:rPr>
              <a:t>يتم تحويل الشكل إلى الجدولين التالين.</a:t>
            </a:r>
            <a:endParaRPr lang="en-US" sz="2600">
              <a:latin typeface="Traditional Arabic" pitchFamily="18" charset="-78"/>
              <a:cs typeface="Traditional Arabic" pitchFamily="18" charset="-78"/>
            </a:endParaRPr>
          </a:p>
          <a:p>
            <a:pPr algn="just" rtl="1" eaLnBrk="1" hangingPunct="1"/>
            <a:r>
              <a:rPr lang="ar-SA" sz="2600" b="1">
                <a:latin typeface="Traditional Arabic" pitchFamily="18" charset="-78"/>
                <a:cs typeface="Traditional Arabic" pitchFamily="18" charset="-78"/>
              </a:rPr>
              <a:t>جدول المريض</a:t>
            </a:r>
            <a:r>
              <a:rPr lang="ar-SA" sz="2600">
                <a:latin typeface="Traditional Arabic" pitchFamily="18" charset="-78"/>
                <a:cs typeface="Traditional Arabic" pitchFamily="18" charset="-78"/>
              </a:rPr>
              <a:t> (</a:t>
            </a:r>
            <a:r>
              <a:rPr lang="ar-SA" sz="2600" u="sng">
                <a:latin typeface="Traditional Arabic" pitchFamily="18" charset="-78"/>
                <a:cs typeface="Traditional Arabic" pitchFamily="18" charset="-78"/>
              </a:rPr>
              <a:t>رقم المريض</a:t>
            </a:r>
            <a:r>
              <a:rPr lang="ar-SA" sz="2600">
                <a:latin typeface="Traditional Arabic" pitchFamily="18" charset="-78"/>
                <a:cs typeface="Traditional Arabic" pitchFamily="18" charset="-78"/>
              </a:rPr>
              <a:t>، الاسم)</a:t>
            </a:r>
            <a:endParaRPr lang="en-US" sz="2600">
              <a:latin typeface="Traditional Arabic" pitchFamily="18" charset="-78"/>
              <a:cs typeface="Traditional Arabic" pitchFamily="18" charset="-78"/>
            </a:endParaRPr>
          </a:p>
          <a:p>
            <a:pPr algn="just" rtl="1" eaLnBrk="1" hangingPunct="1"/>
            <a:r>
              <a:rPr lang="ar-SA" sz="2600" b="1">
                <a:latin typeface="Traditional Arabic" pitchFamily="18" charset="-78"/>
                <a:cs typeface="Traditional Arabic" pitchFamily="18" charset="-78"/>
              </a:rPr>
              <a:t>جدول السجل المرضي</a:t>
            </a:r>
            <a:r>
              <a:rPr lang="ar-SA" sz="2600">
                <a:latin typeface="Traditional Arabic" pitchFamily="18" charset="-78"/>
                <a:cs typeface="Traditional Arabic" pitchFamily="18" charset="-78"/>
              </a:rPr>
              <a:t> (</a:t>
            </a:r>
            <a:r>
              <a:rPr lang="ar-SA" sz="2600" u="sng">
                <a:latin typeface="Traditional Arabic" pitchFamily="18" charset="-78"/>
                <a:cs typeface="Traditional Arabic" pitchFamily="18" charset="-78"/>
              </a:rPr>
              <a:t>رقم السجل</a:t>
            </a:r>
            <a:r>
              <a:rPr lang="ar-SA" sz="2600">
                <a:latin typeface="Traditional Arabic" pitchFamily="18" charset="-78"/>
                <a:cs typeface="Traditional Arabic" pitchFamily="18" charset="-78"/>
              </a:rPr>
              <a:t>، اسم العيادة)</a:t>
            </a:r>
            <a:endParaRPr lang="en-US" sz="2600">
              <a:latin typeface="Traditional Arabic" pitchFamily="18" charset="-78"/>
              <a:cs typeface="Traditional Arabic" pitchFamily="18" charset="-78"/>
            </a:endParaRPr>
          </a:p>
          <a:p>
            <a:pPr algn="just" rtl="1" eaLnBrk="1" hangingPunct="1"/>
            <a:r>
              <a:rPr lang="ar-SA" sz="2600" b="1">
                <a:latin typeface="Traditional Arabic" pitchFamily="18" charset="-78"/>
                <a:cs typeface="Traditional Arabic" pitchFamily="18" charset="-78"/>
              </a:rPr>
              <a:t>جدول يمتلك</a:t>
            </a:r>
            <a:r>
              <a:rPr lang="ar-SA" sz="2600">
                <a:latin typeface="Traditional Arabic" pitchFamily="18" charset="-78"/>
                <a:cs typeface="Traditional Arabic" pitchFamily="18" charset="-78"/>
              </a:rPr>
              <a:t> (</a:t>
            </a:r>
            <a:r>
              <a:rPr lang="ar-SA" sz="2600" u="sng">
                <a:latin typeface="Traditional Arabic" pitchFamily="18" charset="-78"/>
                <a:cs typeface="Traditional Arabic" pitchFamily="18" charset="-78"/>
              </a:rPr>
              <a:t>رقم المريض</a:t>
            </a:r>
            <a:r>
              <a:rPr lang="ar-SA" sz="2600">
                <a:latin typeface="Traditional Arabic" pitchFamily="18" charset="-78"/>
                <a:cs typeface="Traditional Arabic" pitchFamily="18" charset="-78"/>
              </a:rPr>
              <a:t>، </a:t>
            </a:r>
            <a:r>
              <a:rPr lang="ar-SA" sz="2600" u="sng">
                <a:latin typeface="Traditional Arabic" pitchFamily="18" charset="-78"/>
                <a:cs typeface="Traditional Arabic" pitchFamily="18" charset="-78"/>
              </a:rPr>
              <a:t>رقم السجل</a:t>
            </a:r>
            <a:r>
              <a:rPr lang="ar-SA" sz="2600">
                <a:latin typeface="Traditional Arabic" pitchFamily="18" charset="-78"/>
                <a:cs typeface="Traditional Arabic" pitchFamily="18" charset="-78"/>
              </a:rPr>
              <a:t>)</a:t>
            </a:r>
            <a:endParaRPr lang="en-US" sz="2600">
              <a:latin typeface="Traditional Arabic" pitchFamily="18" charset="-78"/>
              <a:cs typeface="Traditional Arabic" pitchFamily="18" charset="-78"/>
            </a:endParaRPr>
          </a:p>
          <a:p>
            <a:pPr algn="just" rtl="1" eaLnBrk="1" hangingPunct="1"/>
            <a:endParaRPr lang="en-US"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p:txBody>
      </p:sp>
      <p:sp>
        <p:nvSpPr>
          <p:cNvPr id="20483" name="Rectangle 2"/>
          <p:cNvSpPr txBox="1">
            <a:spLocks noChangeArrowheads="1"/>
          </p:cNvSpPr>
          <p:nvPr/>
        </p:nvSpPr>
        <p:spPr bwMode="auto">
          <a:xfrm>
            <a:off x="641350" y="2682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00CC"/>
                </a:solidFill>
                <a:latin typeface="Traditional Arabic" pitchFamily="18" charset="-78"/>
                <a:cs typeface="Traditional Arabic" pitchFamily="18" charset="-78"/>
              </a:rPr>
              <a:t>القاعدة 7: تحويل العلاقة من نوع واحد إلى واحد</a:t>
            </a:r>
            <a:r>
              <a:rPr lang="en-GB" sz="3200" b="1">
                <a:solidFill>
                  <a:srgbClr val="0000CC"/>
                </a:solidFill>
                <a:latin typeface="Traditional Arabic" pitchFamily="18" charset="-78"/>
                <a:cs typeface="Traditional Arabic" pitchFamily="18" charset="-78"/>
              </a:rPr>
              <a:t>1:1 </a:t>
            </a:r>
            <a:r>
              <a:rPr lang="ar-SA" sz="3200" b="1">
                <a:solidFill>
                  <a:srgbClr val="0000CC"/>
                </a:solidFill>
                <a:latin typeface="Traditional Arabic" pitchFamily="18" charset="-78"/>
                <a:cs typeface="Traditional Arabic" pitchFamily="18" charset="-78"/>
              </a:rPr>
              <a:t> - </a:t>
            </a:r>
            <a:r>
              <a:rPr lang="ar-SA" sz="3200" b="1">
                <a:solidFill>
                  <a:srgbClr val="FF0000"/>
                </a:solidFill>
                <a:latin typeface="Traditional Arabic" pitchFamily="18" charset="-78"/>
                <a:cs typeface="Traditional Arabic" pitchFamily="18" charset="-78"/>
              </a:rPr>
              <a:t>الحالة الثالثة</a:t>
            </a:r>
            <a:endParaRPr lang="en-US" sz="3200" b="1">
              <a:solidFill>
                <a:srgbClr val="FF0000"/>
              </a:solidFill>
              <a:latin typeface="Traditional Arabic" pitchFamily="18" charset="-78"/>
              <a:cs typeface="Traditional Arabic" pitchFamily="18" charset="-78"/>
            </a:endParaRPr>
          </a:p>
        </p:txBody>
      </p:sp>
      <p:grpSp>
        <p:nvGrpSpPr>
          <p:cNvPr id="20484" name="Group 20"/>
          <p:cNvGrpSpPr>
            <a:grpSpLocks/>
          </p:cNvGrpSpPr>
          <p:nvPr/>
        </p:nvGrpSpPr>
        <p:grpSpPr bwMode="auto">
          <a:xfrm>
            <a:off x="631825" y="1700213"/>
            <a:ext cx="4935538" cy="1949450"/>
            <a:chOff x="549266" y="0"/>
            <a:chExt cx="4108459" cy="1304925"/>
          </a:xfrm>
        </p:grpSpPr>
        <p:cxnSp>
          <p:nvCxnSpPr>
            <p:cNvPr id="20489" name="AutoShape 309"/>
            <p:cNvCxnSpPr>
              <a:cxnSpLocks noChangeShapeType="1"/>
            </p:cNvCxnSpPr>
            <p:nvPr/>
          </p:nvCxnSpPr>
          <p:spPr bwMode="auto">
            <a:xfrm>
              <a:off x="1619250" y="990600"/>
              <a:ext cx="2171700" cy="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grpSp>
          <p:nvGrpSpPr>
            <p:cNvPr id="20490" name="Group 22"/>
            <p:cNvGrpSpPr>
              <a:grpSpLocks/>
            </p:cNvGrpSpPr>
            <p:nvPr/>
          </p:nvGrpSpPr>
          <p:grpSpPr bwMode="auto">
            <a:xfrm>
              <a:off x="549266" y="0"/>
              <a:ext cx="4108459" cy="1304925"/>
              <a:chOff x="549266" y="0"/>
              <a:chExt cx="4108459" cy="1304925"/>
            </a:xfrm>
          </p:grpSpPr>
          <p:sp>
            <p:nvSpPr>
              <p:cNvPr id="20491" name="Oval 23"/>
              <p:cNvSpPr>
                <a:spLocks noChangeArrowheads="1"/>
              </p:cNvSpPr>
              <p:nvPr/>
            </p:nvSpPr>
            <p:spPr bwMode="auto">
              <a:xfrm>
                <a:off x="1451609" y="76200"/>
                <a:ext cx="883285"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u="sng">
                    <a:latin typeface="Calibri" pitchFamily="34" charset="0"/>
                    <a:ea typeface="Calibri" pitchFamily="34" charset="0"/>
                    <a:cs typeface="Traditional Arabic" pitchFamily="18" charset="-78"/>
                  </a:rPr>
                  <a:t>رقم السجل</a:t>
                </a:r>
                <a:endParaRPr lang="en-US" sz="2400">
                  <a:latin typeface="Calibri" pitchFamily="34" charset="0"/>
                  <a:ea typeface="Calibri" pitchFamily="34" charset="0"/>
                  <a:cs typeface="Traditional Arabic" pitchFamily="18" charset="-78"/>
                </a:endParaRPr>
              </a:p>
            </p:txBody>
          </p:sp>
          <p:cxnSp>
            <p:nvCxnSpPr>
              <p:cNvPr id="20492" name="AutoShape 122"/>
              <p:cNvCxnSpPr>
                <a:cxnSpLocks noChangeShapeType="1"/>
                <a:stCxn id="20491" idx="4"/>
                <a:endCxn id="20505" idx="0"/>
              </p:cNvCxnSpPr>
              <p:nvPr/>
            </p:nvCxnSpPr>
            <p:spPr bwMode="auto">
              <a:xfrm flipH="1">
                <a:off x="1272222" y="455930"/>
                <a:ext cx="621030" cy="344171"/>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grpSp>
            <p:nvGrpSpPr>
              <p:cNvPr id="20493" name="Group 25"/>
              <p:cNvGrpSpPr>
                <a:grpSpLocks/>
              </p:cNvGrpSpPr>
              <p:nvPr/>
            </p:nvGrpSpPr>
            <p:grpSpPr bwMode="auto">
              <a:xfrm>
                <a:off x="549266" y="19050"/>
                <a:ext cx="4108459" cy="1285875"/>
                <a:chOff x="549266" y="-9525"/>
                <a:chExt cx="4108459" cy="1285875"/>
              </a:xfrm>
            </p:grpSpPr>
            <p:sp>
              <p:nvSpPr>
                <p:cNvPr id="20496" name="Text Box 320"/>
                <p:cNvSpPr txBox="1">
                  <a:spLocks noChangeArrowheads="1"/>
                </p:cNvSpPr>
                <p:nvPr/>
              </p:nvSpPr>
              <p:spPr bwMode="auto">
                <a:xfrm>
                  <a:off x="1895475" y="628650"/>
                  <a:ext cx="1685926" cy="2762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r" rtl="1" eaLnBrk="1" hangingPunct="1">
                    <a:lnSpc>
                      <a:spcPct val="107000"/>
                    </a:lnSpc>
                    <a:spcAft>
                      <a:spcPts val="800"/>
                    </a:spcAft>
                  </a:pPr>
                  <a:r>
                    <a:rPr lang="ar-SA" sz="1100" b="1">
                      <a:latin typeface="Calibri" pitchFamily="34" charset="0"/>
                    </a:rPr>
                    <a:t>1	                </a:t>
                  </a:r>
                  <a:r>
                    <a:rPr lang="en-GB" sz="1100" b="1">
                      <a:latin typeface="Calibri" pitchFamily="34" charset="0"/>
                    </a:rPr>
                    <a:t> </a:t>
                  </a:r>
                  <a:r>
                    <a:rPr lang="ar-SA" sz="1100" b="1">
                      <a:latin typeface="Calibri" pitchFamily="34" charset="0"/>
                    </a:rPr>
                    <a:t>  </a:t>
                  </a:r>
                  <a:r>
                    <a:rPr lang="en-GB" sz="1100" b="1">
                      <a:latin typeface="Calibri" pitchFamily="34" charset="0"/>
                    </a:rPr>
                    <a:t>  </a:t>
                  </a:r>
                  <a:r>
                    <a:rPr lang="en-GB" sz="1100" b="1"/>
                    <a:t> </a:t>
                  </a:r>
                  <a:r>
                    <a:rPr lang="ar-SA" sz="1100" b="1">
                      <a:latin typeface="Calibri" pitchFamily="34" charset="0"/>
                    </a:rPr>
                    <a:t>1</a:t>
                  </a:r>
                  <a:endParaRPr lang="en-US" sz="1100">
                    <a:latin typeface="Calibri" pitchFamily="34" charset="0"/>
                  </a:endParaRPr>
                </a:p>
              </p:txBody>
            </p:sp>
            <p:grpSp>
              <p:nvGrpSpPr>
                <p:cNvPr id="20497" name="Group 29"/>
                <p:cNvGrpSpPr>
                  <a:grpSpLocks/>
                </p:cNvGrpSpPr>
                <p:nvPr/>
              </p:nvGrpSpPr>
              <p:grpSpPr bwMode="auto">
                <a:xfrm>
                  <a:off x="549266" y="-9525"/>
                  <a:ext cx="4108459" cy="1285875"/>
                  <a:chOff x="549266" y="-9525"/>
                  <a:chExt cx="4108459" cy="1285875"/>
                </a:xfrm>
              </p:grpSpPr>
              <p:cxnSp>
                <p:nvCxnSpPr>
                  <p:cNvPr id="20498" name="AutoShape 309"/>
                  <p:cNvCxnSpPr>
                    <a:cxnSpLocks noChangeShapeType="1"/>
                  </p:cNvCxnSpPr>
                  <p:nvPr/>
                </p:nvCxnSpPr>
                <p:spPr bwMode="auto">
                  <a:xfrm>
                    <a:off x="1647825" y="923925"/>
                    <a:ext cx="2056130" cy="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20499" name="Rectangle 31"/>
                  <p:cNvSpPr>
                    <a:spLocks noChangeArrowheads="1"/>
                  </p:cNvSpPr>
                  <p:nvPr/>
                </p:nvSpPr>
                <p:spPr bwMode="auto">
                  <a:xfrm>
                    <a:off x="3581400" y="762000"/>
                    <a:ext cx="1076325" cy="342901"/>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600" b="1">
                        <a:latin typeface="Calibri" pitchFamily="34" charset="0"/>
                      </a:rPr>
                      <a:t>المريض</a:t>
                    </a:r>
                    <a:endParaRPr lang="en-US" sz="1100">
                      <a:latin typeface="Calibri" pitchFamily="34" charset="0"/>
                    </a:endParaRPr>
                  </a:p>
                </p:txBody>
              </p:sp>
              <p:sp>
                <p:nvSpPr>
                  <p:cNvPr id="20500" name="AutoShape 319"/>
                  <p:cNvSpPr>
                    <a:spLocks noChangeArrowheads="1"/>
                  </p:cNvSpPr>
                  <p:nvPr/>
                </p:nvSpPr>
                <p:spPr bwMode="auto">
                  <a:xfrm>
                    <a:off x="2238375" y="600075"/>
                    <a:ext cx="923925" cy="676275"/>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1400" b="1">
                        <a:latin typeface="Calibri" pitchFamily="34" charset="0"/>
                      </a:rPr>
                      <a:t>يمتلك</a:t>
                    </a:r>
                    <a:endParaRPr lang="en-US" sz="1100">
                      <a:latin typeface="Calibri" pitchFamily="34" charset="0"/>
                    </a:endParaRPr>
                  </a:p>
                </p:txBody>
              </p:sp>
              <p:sp>
                <p:nvSpPr>
                  <p:cNvPr id="20501" name="Oval 33"/>
                  <p:cNvSpPr>
                    <a:spLocks noChangeArrowheads="1"/>
                  </p:cNvSpPr>
                  <p:nvPr/>
                </p:nvSpPr>
                <p:spPr bwMode="auto">
                  <a:xfrm>
                    <a:off x="549266" y="38100"/>
                    <a:ext cx="83566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a:latin typeface="Calibri" pitchFamily="34" charset="0"/>
                        <a:ea typeface="Calibri" pitchFamily="34" charset="0"/>
                        <a:cs typeface="Traditional Arabic" pitchFamily="18" charset="-78"/>
                      </a:rPr>
                      <a:t>اسم العيادة</a:t>
                    </a:r>
                    <a:endParaRPr lang="en-US" sz="2400">
                      <a:latin typeface="Calibri" pitchFamily="34" charset="0"/>
                      <a:ea typeface="Calibri" pitchFamily="34" charset="0"/>
                      <a:cs typeface="Traditional Arabic" pitchFamily="18" charset="-78"/>
                    </a:endParaRPr>
                  </a:p>
                  <a:p>
                    <a:pPr algn="ctr">
                      <a:lnSpc>
                        <a:spcPct val="107000"/>
                      </a:lnSpc>
                      <a:spcAft>
                        <a:spcPts val="800"/>
                      </a:spcAft>
                    </a:pPr>
                    <a:r>
                      <a:rPr lang="ar-SA" sz="800">
                        <a:latin typeface="Calibri" pitchFamily="34" charset="0"/>
                        <a:ea typeface="Calibri" pitchFamily="34" charset="0"/>
                        <a:cs typeface="Traditional Arabic" pitchFamily="18" charset="-78"/>
                      </a:rPr>
                      <a:t> </a:t>
                    </a:r>
                    <a:endParaRPr lang="en-US" sz="1100">
                      <a:latin typeface="Calibri" pitchFamily="34" charset="0"/>
                      <a:ea typeface="Calibri" pitchFamily="34" charset="0"/>
                      <a:cs typeface="Traditional Arabic" pitchFamily="18" charset="-78"/>
                    </a:endParaRPr>
                  </a:p>
                </p:txBody>
              </p:sp>
              <p:cxnSp>
                <p:nvCxnSpPr>
                  <p:cNvPr id="20502" name="AutoShape 122"/>
                  <p:cNvCxnSpPr>
                    <a:cxnSpLocks noChangeShapeType="1"/>
                    <a:stCxn id="20501" idx="4"/>
                    <a:endCxn id="20505" idx="0"/>
                  </p:cNvCxnSpPr>
                  <p:nvPr/>
                </p:nvCxnSpPr>
                <p:spPr bwMode="auto">
                  <a:xfrm>
                    <a:off x="967096" y="417830"/>
                    <a:ext cx="305126" cy="353696"/>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20503" name="Oval 35"/>
                  <p:cNvSpPr>
                    <a:spLocks noChangeArrowheads="1"/>
                  </p:cNvSpPr>
                  <p:nvPr/>
                </p:nvSpPr>
                <p:spPr bwMode="auto">
                  <a:xfrm>
                    <a:off x="3825619" y="-9525"/>
                    <a:ext cx="809625"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u="sng">
                        <a:latin typeface="Calibri" pitchFamily="34" charset="0"/>
                        <a:ea typeface="Calibri" pitchFamily="34" charset="0"/>
                        <a:cs typeface="Traditional Arabic" pitchFamily="18" charset="-78"/>
                      </a:rPr>
                      <a:t>رقم المريض</a:t>
                    </a:r>
                    <a:endParaRPr lang="en-US" sz="2400">
                      <a:latin typeface="Calibri" pitchFamily="34" charset="0"/>
                      <a:ea typeface="Calibri" pitchFamily="34" charset="0"/>
                      <a:cs typeface="Traditional Arabic" pitchFamily="18" charset="-78"/>
                    </a:endParaRPr>
                  </a:p>
                </p:txBody>
              </p:sp>
              <p:cxnSp>
                <p:nvCxnSpPr>
                  <p:cNvPr id="20504" name="AutoShape 122"/>
                  <p:cNvCxnSpPr>
                    <a:cxnSpLocks noChangeShapeType="1"/>
                    <a:stCxn id="20503" idx="4"/>
                    <a:endCxn id="20499" idx="0"/>
                  </p:cNvCxnSpPr>
                  <p:nvPr/>
                </p:nvCxnSpPr>
                <p:spPr bwMode="auto">
                  <a:xfrm flipH="1">
                    <a:off x="4119563" y="370205"/>
                    <a:ext cx="110869" cy="39179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20505" name="Rectangle 37"/>
                  <p:cNvSpPr>
                    <a:spLocks noChangeArrowheads="1"/>
                  </p:cNvSpPr>
                  <p:nvPr/>
                </p:nvSpPr>
                <p:spPr bwMode="auto">
                  <a:xfrm>
                    <a:off x="714374" y="771526"/>
                    <a:ext cx="1115695" cy="32385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600" b="1">
                        <a:latin typeface="Calibri" pitchFamily="34" charset="0"/>
                      </a:rPr>
                      <a:t>سجل مرضي</a:t>
                    </a:r>
                    <a:endParaRPr lang="en-US" sz="1200">
                      <a:latin typeface="Calibri" pitchFamily="34" charset="0"/>
                    </a:endParaRPr>
                  </a:p>
                </p:txBody>
              </p:sp>
            </p:grpSp>
          </p:grpSp>
          <p:sp>
            <p:nvSpPr>
              <p:cNvPr id="20494" name="Oval 26"/>
              <p:cNvSpPr>
                <a:spLocks noChangeArrowheads="1"/>
              </p:cNvSpPr>
              <p:nvPr/>
            </p:nvSpPr>
            <p:spPr bwMode="auto">
              <a:xfrm>
                <a:off x="3047809" y="0"/>
                <a:ext cx="742895"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a:latin typeface="Calibri" pitchFamily="34" charset="0"/>
                    <a:ea typeface="Calibri" pitchFamily="34" charset="0"/>
                    <a:cs typeface="Traditional Arabic" pitchFamily="18" charset="-78"/>
                  </a:rPr>
                  <a:t>الاسم</a:t>
                </a:r>
                <a:endParaRPr lang="en-US" sz="2400">
                  <a:latin typeface="Calibri" pitchFamily="34" charset="0"/>
                  <a:ea typeface="Calibri" pitchFamily="34" charset="0"/>
                  <a:cs typeface="Traditional Arabic" pitchFamily="18" charset="-78"/>
                </a:endParaRPr>
              </a:p>
            </p:txBody>
          </p:sp>
          <p:cxnSp>
            <p:nvCxnSpPr>
              <p:cNvPr id="20495" name="AutoShape 122"/>
              <p:cNvCxnSpPr>
                <a:cxnSpLocks noChangeShapeType="1"/>
                <a:stCxn id="20494" idx="4"/>
                <a:endCxn id="20499" idx="0"/>
              </p:cNvCxnSpPr>
              <p:nvPr/>
            </p:nvCxnSpPr>
            <p:spPr bwMode="auto">
              <a:xfrm>
                <a:off x="3419257" y="379730"/>
                <a:ext cx="700306" cy="41084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grpSp>
      </p:grpSp>
      <p:sp>
        <p:nvSpPr>
          <p:cNvPr id="20485" name="Line 22"/>
          <p:cNvSpPr>
            <a:spLocks noChangeShapeType="1"/>
          </p:cNvSpPr>
          <p:nvPr/>
        </p:nvSpPr>
        <p:spPr bwMode="auto">
          <a:xfrm flipH="1">
            <a:off x="3729038" y="4797425"/>
            <a:ext cx="865187"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486" name="Line 23"/>
          <p:cNvSpPr>
            <a:spLocks noChangeShapeType="1"/>
          </p:cNvSpPr>
          <p:nvPr/>
        </p:nvSpPr>
        <p:spPr bwMode="auto">
          <a:xfrm flipH="1">
            <a:off x="6824663" y="6524625"/>
            <a:ext cx="865187"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487" name="Line 24"/>
          <p:cNvSpPr>
            <a:spLocks noChangeShapeType="1"/>
          </p:cNvSpPr>
          <p:nvPr/>
        </p:nvSpPr>
        <p:spPr bwMode="auto">
          <a:xfrm flipH="1">
            <a:off x="5745163" y="6524625"/>
            <a:ext cx="865187"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pic>
        <p:nvPicPr>
          <p:cNvPr id="40985" name="~PP13757.WAV">
            <a:hlinkClick r:id="" action="ppaction://media"/>
          </p:cNvPr>
          <p:cNvPicPr>
            <a:picLocks noRot="1" noChangeAspect="1" noChangeArrowheads="1"/>
          </p:cNvPicPr>
          <p:nvPr>
            <a:wavAudioFile r:embed="rId1" name="~PP1991.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4098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098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عنوان 1"/>
          <p:cNvSpPr>
            <a:spLocks noGrp="1"/>
          </p:cNvSpPr>
          <p:nvPr>
            <p:ph type="title"/>
          </p:nvPr>
        </p:nvSpPr>
        <p:spPr>
          <a:xfrm>
            <a:off x="495300" y="228600"/>
            <a:ext cx="8915400" cy="685800"/>
          </a:xfrm>
        </p:spPr>
        <p:txBody>
          <a:bodyPr/>
          <a:lstStyle/>
          <a:p>
            <a:pPr rtl="1" eaLnBrk="1" hangingPunct="1"/>
            <a:r>
              <a:rPr lang="ar-LY" altLang="ar-SA" sz="3600" b="1" smtClean="0">
                <a:solidFill>
                  <a:srgbClr val="0000CC"/>
                </a:solidFill>
                <a:latin typeface="Traditional Arabic" pitchFamily="18" charset="-78"/>
                <a:cs typeface="Traditional Arabic" pitchFamily="18" charset="-78"/>
              </a:rPr>
              <a:t>مواضيع المحاضرة</a:t>
            </a:r>
            <a:endParaRPr lang="en-GB" altLang="ar-SA" sz="3600" b="1" smtClean="0">
              <a:solidFill>
                <a:srgbClr val="0000CC"/>
              </a:solidFill>
              <a:latin typeface="Traditional Arabic" pitchFamily="18" charset="-78"/>
              <a:cs typeface="Traditional Arabic" pitchFamily="18" charset="-78"/>
            </a:endParaRPr>
          </a:p>
        </p:txBody>
      </p:sp>
      <p:sp>
        <p:nvSpPr>
          <p:cNvPr id="10244" name="عنصر نائب للمحتوى 2"/>
          <p:cNvSpPr>
            <a:spLocks noGrp="1"/>
          </p:cNvSpPr>
          <p:nvPr>
            <p:ph sz="quarter" idx="1"/>
          </p:nvPr>
        </p:nvSpPr>
        <p:spPr>
          <a:xfrm>
            <a:off x="247650" y="981075"/>
            <a:ext cx="9410700" cy="5343525"/>
          </a:xfrm>
        </p:spPr>
        <p:txBody>
          <a:bodyPr rtlCol="0">
            <a:normAutofit fontScale="85000" lnSpcReduction="20000"/>
          </a:bodyPr>
          <a:lstStyle/>
          <a:p>
            <a:pPr algn="just" rtl="1" eaLnBrk="1" fontAlgn="auto" hangingPunct="1">
              <a:spcAft>
                <a:spcPts val="0"/>
              </a:spcAft>
              <a:defRPr/>
            </a:pPr>
            <a:r>
              <a:rPr lang="ar-SA" dirty="0">
                <a:latin typeface="Traditional Arabic" pitchFamily="18" charset="-78"/>
                <a:cs typeface="Traditional Arabic" pitchFamily="18" charset="-78"/>
              </a:rPr>
              <a:t>القواعد التحويل مخطط علاقة الكيان </a:t>
            </a:r>
            <a:r>
              <a:rPr lang="en-GB" dirty="0">
                <a:latin typeface="Traditional Arabic" pitchFamily="18" charset="-78"/>
                <a:cs typeface="Traditional Arabic" pitchFamily="18" charset="-78"/>
              </a:rPr>
              <a:t>ERD</a:t>
            </a:r>
            <a:r>
              <a:rPr lang="ar-SA" dirty="0">
                <a:latin typeface="Traditional Arabic" pitchFamily="18" charset="-78"/>
                <a:cs typeface="Traditional Arabic" pitchFamily="18" charset="-78"/>
              </a:rPr>
              <a:t> إلى مخطط قاعدة البيانات العلائقية </a:t>
            </a:r>
            <a:endParaRPr lang="en-US" sz="2800" dirty="0">
              <a:latin typeface="Traditional Arabic" pitchFamily="18" charset="-78"/>
              <a:cs typeface="Traditional Arabic" pitchFamily="18" charset="-78"/>
            </a:endParaRPr>
          </a:p>
          <a:p>
            <a:pPr lvl="1" algn="just" rtl="1" eaLnBrk="1" fontAlgn="auto" hangingPunct="1">
              <a:spcAft>
                <a:spcPts val="0"/>
              </a:spcAft>
              <a:defRPr/>
            </a:pPr>
            <a:r>
              <a:rPr lang="ar-SA" b="1" dirty="0">
                <a:latin typeface="Traditional Arabic" pitchFamily="18" charset="-78"/>
                <a:cs typeface="Traditional Arabic" pitchFamily="18" charset="-78"/>
              </a:rPr>
              <a:t>القاعدة 1</a:t>
            </a:r>
            <a:r>
              <a:rPr lang="ar-SA" dirty="0">
                <a:latin typeface="Traditional Arabic" pitchFamily="18" charset="-78"/>
                <a:cs typeface="Traditional Arabic" pitchFamily="18" charset="-78"/>
              </a:rPr>
              <a:t>: تحويل الكيان القوي</a:t>
            </a:r>
            <a:r>
              <a:rPr lang="en-GB" dirty="0">
                <a:latin typeface="Traditional Arabic" pitchFamily="18" charset="-78"/>
                <a:cs typeface="Traditional Arabic" pitchFamily="18" charset="-78"/>
              </a:rPr>
              <a:t> Strong Entity  </a:t>
            </a:r>
            <a:endParaRPr lang="en-US" sz="3600" dirty="0">
              <a:latin typeface="Traditional Arabic" pitchFamily="18" charset="-78"/>
              <a:cs typeface="Traditional Arabic" pitchFamily="18" charset="-78"/>
            </a:endParaRPr>
          </a:p>
          <a:p>
            <a:pPr lvl="1" algn="just" rtl="1" eaLnBrk="1" fontAlgn="auto" hangingPunct="1">
              <a:spcAft>
                <a:spcPts val="0"/>
              </a:spcAft>
              <a:defRPr/>
            </a:pPr>
            <a:r>
              <a:rPr lang="ar-SA" b="1" dirty="0">
                <a:latin typeface="Traditional Arabic" pitchFamily="18" charset="-78"/>
                <a:cs typeface="Traditional Arabic" pitchFamily="18" charset="-78"/>
              </a:rPr>
              <a:t>القاعدة 2</a:t>
            </a:r>
            <a:r>
              <a:rPr lang="ar-SA" dirty="0">
                <a:latin typeface="Traditional Arabic" pitchFamily="18" charset="-78"/>
                <a:cs typeface="Traditional Arabic" pitchFamily="18" charset="-78"/>
              </a:rPr>
              <a:t>: تحويل الخاصية ذات الأحادية </a:t>
            </a:r>
            <a:r>
              <a:rPr lang="en-GB" dirty="0">
                <a:latin typeface="Traditional Arabic" pitchFamily="18" charset="-78"/>
                <a:cs typeface="Traditional Arabic" pitchFamily="18" charset="-78"/>
              </a:rPr>
              <a:t>Single-Valued</a:t>
            </a:r>
            <a:endParaRPr lang="en-US" sz="3600" dirty="0">
              <a:latin typeface="Traditional Arabic" pitchFamily="18" charset="-78"/>
              <a:cs typeface="Traditional Arabic" pitchFamily="18" charset="-78"/>
            </a:endParaRPr>
          </a:p>
          <a:p>
            <a:pPr lvl="1" algn="just" rtl="1" eaLnBrk="1" fontAlgn="auto" hangingPunct="1">
              <a:spcAft>
                <a:spcPts val="0"/>
              </a:spcAft>
              <a:defRPr/>
            </a:pPr>
            <a:r>
              <a:rPr lang="ar-SA" b="1" dirty="0">
                <a:latin typeface="Traditional Arabic" pitchFamily="18" charset="-78"/>
                <a:cs typeface="Traditional Arabic" pitchFamily="18" charset="-78"/>
              </a:rPr>
              <a:t>القاعدة 3</a:t>
            </a:r>
            <a:r>
              <a:rPr lang="ar-SA" dirty="0">
                <a:latin typeface="Traditional Arabic" pitchFamily="18" charset="-78"/>
                <a:cs typeface="Traditional Arabic" pitchFamily="18" charset="-78"/>
              </a:rPr>
              <a:t>: تحويل الخاصية المركبة </a:t>
            </a:r>
            <a:r>
              <a:rPr lang="en-GB" dirty="0">
                <a:latin typeface="Traditional Arabic" pitchFamily="18" charset="-78"/>
                <a:cs typeface="Traditional Arabic" pitchFamily="18" charset="-78"/>
              </a:rPr>
              <a:t>Composite</a:t>
            </a:r>
            <a:endParaRPr lang="en-US" sz="3600" dirty="0">
              <a:latin typeface="Traditional Arabic" pitchFamily="18" charset="-78"/>
              <a:cs typeface="Traditional Arabic" pitchFamily="18" charset="-78"/>
            </a:endParaRPr>
          </a:p>
          <a:p>
            <a:pPr lvl="1" algn="just" rtl="1" eaLnBrk="1" fontAlgn="auto" hangingPunct="1">
              <a:spcAft>
                <a:spcPts val="0"/>
              </a:spcAft>
              <a:defRPr/>
            </a:pPr>
            <a:r>
              <a:rPr lang="ar-SA" b="1" dirty="0">
                <a:latin typeface="Traditional Arabic" pitchFamily="18" charset="-78"/>
                <a:cs typeface="Traditional Arabic" pitchFamily="18" charset="-78"/>
              </a:rPr>
              <a:t>القاعدة 4</a:t>
            </a:r>
            <a:r>
              <a:rPr lang="ar-SA" dirty="0">
                <a:latin typeface="Traditional Arabic" pitchFamily="18" charset="-78"/>
                <a:cs typeface="Traditional Arabic" pitchFamily="18" charset="-78"/>
              </a:rPr>
              <a:t>: تحويل الخاصية متعددة القيم</a:t>
            </a:r>
            <a:r>
              <a:rPr lang="en-GB" dirty="0">
                <a:latin typeface="Traditional Arabic" pitchFamily="18" charset="-78"/>
                <a:cs typeface="Traditional Arabic" pitchFamily="18" charset="-78"/>
              </a:rPr>
              <a:t> Multi-Valued </a:t>
            </a:r>
            <a:endParaRPr lang="en-US" sz="3600" dirty="0">
              <a:latin typeface="Traditional Arabic" pitchFamily="18" charset="-78"/>
              <a:cs typeface="Traditional Arabic" pitchFamily="18" charset="-78"/>
            </a:endParaRPr>
          </a:p>
          <a:p>
            <a:pPr lvl="1" algn="just" rtl="1" eaLnBrk="1" fontAlgn="auto" hangingPunct="1">
              <a:spcAft>
                <a:spcPts val="0"/>
              </a:spcAft>
              <a:defRPr/>
            </a:pPr>
            <a:r>
              <a:rPr lang="ar-SA" b="1" dirty="0">
                <a:latin typeface="Traditional Arabic" pitchFamily="18" charset="-78"/>
                <a:cs typeface="Traditional Arabic" pitchFamily="18" charset="-78"/>
              </a:rPr>
              <a:t>القاعدة 5</a:t>
            </a:r>
            <a:r>
              <a:rPr lang="ar-SA" dirty="0">
                <a:latin typeface="Traditional Arabic" pitchFamily="18" charset="-78"/>
                <a:cs typeface="Traditional Arabic" pitchFamily="18" charset="-78"/>
              </a:rPr>
              <a:t>: تحويل الكيان الضعيف </a:t>
            </a:r>
            <a:r>
              <a:rPr lang="en-GB" dirty="0">
                <a:latin typeface="Traditional Arabic" pitchFamily="18" charset="-78"/>
                <a:cs typeface="Traditional Arabic" pitchFamily="18" charset="-78"/>
              </a:rPr>
              <a:t>Weak Entity</a:t>
            </a:r>
            <a:endParaRPr lang="en-US" sz="3600" dirty="0">
              <a:latin typeface="Traditional Arabic" pitchFamily="18" charset="-78"/>
              <a:cs typeface="Traditional Arabic" pitchFamily="18" charset="-78"/>
            </a:endParaRPr>
          </a:p>
          <a:p>
            <a:pPr lvl="1" algn="just" rtl="1" eaLnBrk="1" fontAlgn="auto" hangingPunct="1">
              <a:spcAft>
                <a:spcPts val="0"/>
              </a:spcAft>
              <a:defRPr/>
            </a:pPr>
            <a:r>
              <a:rPr lang="ar-SA" b="1" dirty="0">
                <a:latin typeface="Traditional Arabic" pitchFamily="18" charset="-78"/>
                <a:cs typeface="Traditional Arabic" pitchFamily="18" charset="-78"/>
              </a:rPr>
              <a:t>القاعدة </a:t>
            </a:r>
            <a:r>
              <a:rPr lang="en-GB" b="1" dirty="0">
                <a:latin typeface="Traditional Arabic" pitchFamily="18" charset="-78"/>
                <a:cs typeface="Traditional Arabic" pitchFamily="18" charset="-78"/>
              </a:rPr>
              <a:t>6</a:t>
            </a:r>
            <a:r>
              <a:rPr lang="ar-SA" dirty="0">
                <a:latin typeface="Traditional Arabic" pitchFamily="18" charset="-78"/>
                <a:cs typeface="Traditional Arabic" pitchFamily="18" charset="-78"/>
              </a:rPr>
              <a:t>: تحويل العلاقة من نوع عديد إلى عديد</a:t>
            </a:r>
            <a:r>
              <a:rPr lang="en-GB" dirty="0">
                <a:latin typeface="Traditional Arabic" pitchFamily="18" charset="-78"/>
                <a:cs typeface="Traditional Arabic" pitchFamily="18" charset="-78"/>
              </a:rPr>
              <a:t>M:N </a:t>
            </a:r>
            <a:endParaRPr lang="en-US" sz="3600" dirty="0">
              <a:latin typeface="Traditional Arabic" pitchFamily="18" charset="-78"/>
              <a:cs typeface="Traditional Arabic" pitchFamily="18" charset="-78"/>
            </a:endParaRPr>
          </a:p>
          <a:p>
            <a:pPr lvl="1" algn="just" rtl="1" eaLnBrk="1" fontAlgn="auto" hangingPunct="1">
              <a:spcAft>
                <a:spcPts val="0"/>
              </a:spcAft>
              <a:defRPr/>
            </a:pPr>
            <a:r>
              <a:rPr lang="ar-SA" b="1" dirty="0">
                <a:latin typeface="Traditional Arabic" pitchFamily="18" charset="-78"/>
                <a:cs typeface="Traditional Arabic" pitchFamily="18" charset="-78"/>
              </a:rPr>
              <a:t>القاعدة 7</a:t>
            </a:r>
            <a:r>
              <a:rPr lang="ar-SA" dirty="0">
                <a:latin typeface="Traditional Arabic" pitchFamily="18" charset="-78"/>
                <a:cs typeface="Traditional Arabic" pitchFamily="18" charset="-78"/>
              </a:rPr>
              <a:t>: تحويل العلاقة من نوع واحد إلى واحد</a:t>
            </a:r>
            <a:r>
              <a:rPr lang="en-GB" dirty="0">
                <a:latin typeface="Traditional Arabic" pitchFamily="18" charset="-78"/>
                <a:cs typeface="Traditional Arabic" pitchFamily="18" charset="-78"/>
              </a:rPr>
              <a:t>1:1 </a:t>
            </a:r>
            <a:endParaRPr lang="en-US" sz="3600" dirty="0">
              <a:latin typeface="Traditional Arabic" pitchFamily="18" charset="-78"/>
              <a:cs typeface="Traditional Arabic" pitchFamily="18" charset="-78"/>
            </a:endParaRPr>
          </a:p>
          <a:p>
            <a:pPr lvl="1" algn="just" rtl="1" eaLnBrk="1" fontAlgn="auto" hangingPunct="1">
              <a:spcAft>
                <a:spcPts val="0"/>
              </a:spcAft>
              <a:defRPr/>
            </a:pPr>
            <a:r>
              <a:rPr lang="ar-SA" b="1" dirty="0">
                <a:latin typeface="Traditional Arabic" pitchFamily="18" charset="-78"/>
                <a:cs typeface="Traditional Arabic" pitchFamily="18" charset="-78"/>
              </a:rPr>
              <a:t>القاعدة 8</a:t>
            </a:r>
            <a:r>
              <a:rPr lang="ar-SA" dirty="0">
                <a:latin typeface="Traditional Arabic" pitchFamily="18" charset="-78"/>
                <a:cs typeface="Traditional Arabic" pitchFamily="18" charset="-78"/>
              </a:rPr>
              <a:t>: تحويل العلاقة من نوع واحد إلى عديد</a:t>
            </a:r>
            <a:r>
              <a:rPr lang="en-GB" dirty="0">
                <a:latin typeface="Traditional Arabic" pitchFamily="18" charset="-78"/>
                <a:cs typeface="Traditional Arabic" pitchFamily="18" charset="-78"/>
              </a:rPr>
              <a:t>N:1 </a:t>
            </a:r>
            <a:endParaRPr lang="en-US" sz="3600" dirty="0">
              <a:latin typeface="Traditional Arabic" pitchFamily="18" charset="-78"/>
              <a:cs typeface="Traditional Arabic" pitchFamily="18" charset="-78"/>
            </a:endParaRPr>
          </a:p>
          <a:p>
            <a:pPr lvl="1" algn="just" rtl="1" eaLnBrk="1" fontAlgn="auto" hangingPunct="1">
              <a:spcAft>
                <a:spcPts val="0"/>
              </a:spcAft>
              <a:defRPr/>
            </a:pPr>
            <a:r>
              <a:rPr lang="ar-SA" b="1" dirty="0">
                <a:latin typeface="Traditional Arabic" pitchFamily="18" charset="-78"/>
                <a:cs typeface="Traditional Arabic" pitchFamily="18" charset="-78"/>
              </a:rPr>
              <a:t>القاعدة 9</a:t>
            </a:r>
            <a:r>
              <a:rPr lang="ar-SA" dirty="0">
                <a:latin typeface="Traditional Arabic" pitchFamily="18" charset="-78"/>
                <a:cs typeface="Traditional Arabic" pitchFamily="18" charset="-78"/>
              </a:rPr>
              <a:t>: تحويل العلاقة الدائرية </a:t>
            </a:r>
            <a:r>
              <a:rPr lang="en-GB" dirty="0">
                <a:latin typeface="Traditional Arabic" pitchFamily="18" charset="-78"/>
                <a:cs typeface="Traditional Arabic" pitchFamily="18" charset="-78"/>
              </a:rPr>
              <a:t>Recursive Relationship</a:t>
            </a:r>
            <a:endParaRPr lang="en-US" sz="3600" dirty="0">
              <a:latin typeface="Traditional Arabic" pitchFamily="18" charset="-78"/>
              <a:cs typeface="Traditional Arabic" pitchFamily="18" charset="-78"/>
            </a:endParaRPr>
          </a:p>
          <a:p>
            <a:pPr lvl="2" algn="just" rtl="1" eaLnBrk="1" fontAlgn="auto" hangingPunct="1">
              <a:spcAft>
                <a:spcPts val="0"/>
              </a:spcAft>
              <a:defRPr/>
            </a:pPr>
            <a:r>
              <a:rPr lang="ar-SA" dirty="0">
                <a:latin typeface="Traditional Arabic" pitchFamily="18" charset="-78"/>
                <a:cs typeface="Traditional Arabic" pitchFamily="18" charset="-78"/>
              </a:rPr>
              <a:t>العلاقة الدائرية من نوع واحد إلى واحد 1:1</a:t>
            </a:r>
            <a:endParaRPr lang="en-US" sz="3200" dirty="0">
              <a:latin typeface="Traditional Arabic" pitchFamily="18" charset="-78"/>
              <a:cs typeface="Traditional Arabic" pitchFamily="18" charset="-78"/>
            </a:endParaRPr>
          </a:p>
          <a:p>
            <a:pPr lvl="2" algn="just" rtl="1" eaLnBrk="1" fontAlgn="auto" hangingPunct="1">
              <a:spcAft>
                <a:spcPts val="0"/>
              </a:spcAft>
              <a:defRPr/>
            </a:pPr>
            <a:r>
              <a:rPr lang="ar-SA" dirty="0">
                <a:latin typeface="Traditional Arabic" pitchFamily="18" charset="-78"/>
                <a:cs typeface="Traditional Arabic" pitchFamily="18" charset="-78"/>
              </a:rPr>
              <a:t>العلاقة الدائرية من نوع واحد إلى عديد 1: </a:t>
            </a:r>
            <a:r>
              <a:rPr lang="en-US" dirty="0">
                <a:latin typeface="Traditional Arabic" pitchFamily="18" charset="-78"/>
                <a:cs typeface="Traditional Arabic" pitchFamily="18" charset="-78"/>
              </a:rPr>
              <a:t>N</a:t>
            </a:r>
            <a:endParaRPr lang="en-US" sz="3200" dirty="0">
              <a:latin typeface="Traditional Arabic" pitchFamily="18" charset="-78"/>
              <a:cs typeface="Traditional Arabic" pitchFamily="18" charset="-78"/>
            </a:endParaRPr>
          </a:p>
          <a:p>
            <a:pPr lvl="2" algn="just" rtl="1" eaLnBrk="1" fontAlgn="auto" hangingPunct="1">
              <a:spcAft>
                <a:spcPts val="0"/>
              </a:spcAft>
              <a:defRPr/>
            </a:pPr>
            <a:r>
              <a:rPr lang="ar-SA" dirty="0">
                <a:latin typeface="Traditional Arabic" pitchFamily="18" charset="-78"/>
                <a:cs typeface="Traditional Arabic" pitchFamily="18" charset="-78"/>
              </a:rPr>
              <a:t>العلاقة الدائرية من نوع عديد إلى عديد </a:t>
            </a:r>
            <a:r>
              <a:rPr lang="en-US" dirty="0">
                <a:latin typeface="Traditional Arabic" pitchFamily="18" charset="-78"/>
                <a:cs typeface="Traditional Arabic" pitchFamily="18" charset="-78"/>
              </a:rPr>
              <a:t>N</a:t>
            </a:r>
            <a:r>
              <a:rPr lang="ar-SA" dirty="0">
                <a:latin typeface="Traditional Arabic" pitchFamily="18" charset="-78"/>
                <a:cs typeface="Traditional Arabic" pitchFamily="18" charset="-78"/>
              </a:rPr>
              <a:t>:</a:t>
            </a:r>
            <a:r>
              <a:rPr lang="en-US" dirty="0">
                <a:latin typeface="Traditional Arabic" pitchFamily="18" charset="-78"/>
                <a:cs typeface="Traditional Arabic" pitchFamily="18" charset="-78"/>
              </a:rPr>
              <a:t>M</a:t>
            </a:r>
            <a:endParaRPr lang="en-US" sz="3200" dirty="0">
              <a:latin typeface="Traditional Arabic" pitchFamily="18" charset="-78"/>
              <a:cs typeface="Traditional Arabic" pitchFamily="18" charset="-78"/>
            </a:endParaRPr>
          </a:p>
          <a:p>
            <a:pPr algn="just" rtl="1" eaLnBrk="1" fontAlgn="auto" hangingPunct="1">
              <a:spcAft>
                <a:spcPts val="0"/>
              </a:spcAft>
              <a:defRPr/>
            </a:pPr>
            <a:r>
              <a:rPr lang="ar-SA" b="1" dirty="0">
                <a:latin typeface="Traditional Arabic" pitchFamily="18" charset="-78"/>
                <a:cs typeface="Traditional Arabic" pitchFamily="18" charset="-78"/>
              </a:rPr>
              <a:t>القاعدة 10</a:t>
            </a:r>
            <a:r>
              <a:rPr lang="ar-SA" dirty="0">
                <a:latin typeface="Traditional Arabic" pitchFamily="18" charset="-78"/>
                <a:cs typeface="Traditional Arabic" pitchFamily="18" charset="-78"/>
              </a:rPr>
              <a:t>: تحويل العلاقة </a:t>
            </a:r>
            <a:r>
              <a:rPr lang="ar-SA" dirty="0" smtClean="0">
                <a:latin typeface="Traditional Arabic" pitchFamily="18" charset="-78"/>
                <a:cs typeface="Traditional Arabic" pitchFamily="18" charset="-78"/>
              </a:rPr>
              <a:t>الثلاثية </a:t>
            </a:r>
            <a:r>
              <a:rPr lang="en-GB" dirty="0" smtClean="0">
                <a:latin typeface="Traditional Arabic" pitchFamily="18" charset="-78"/>
                <a:cs typeface="Traditional Arabic" pitchFamily="18" charset="-78"/>
              </a:rPr>
              <a:t>3-ary</a:t>
            </a:r>
            <a:endParaRPr lang="en-US" sz="7200" dirty="0">
              <a:latin typeface="Traditional Arabic" pitchFamily="18" charset="-78"/>
              <a:cs typeface="Traditional Arabic" pitchFamily="18" charset="-78"/>
            </a:endParaRPr>
          </a:p>
        </p:txBody>
      </p:sp>
      <p:pic>
        <p:nvPicPr>
          <p:cNvPr id="7172" name="~PP23492.WAV">
            <a:hlinkClick r:id="" action="ppaction://media"/>
          </p:cNvPr>
          <p:cNvPicPr>
            <a:picLocks noRot="1" noChangeAspect="1" noChangeArrowheads="1"/>
          </p:cNvPicPr>
          <p:nvPr>
            <a:wavAudioFile r:embed="rId1" name="~PP2756.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advTm="11220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717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717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lnSpc>
                <a:spcPct val="150000"/>
              </a:lnSpc>
            </a:pPr>
            <a:r>
              <a:rPr lang="ar-SA" sz="2800">
                <a:latin typeface="Traditional Arabic" pitchFamily="18" charset="-78"/>
                <a:cs typeface="Traditional Arabic" pitchFamily="18" charset="-78"/>
              </a:rPr>
              <a:t>تحويل العلاقة من 1:</a:t>
            </a:r>
            <a:r>
              <a:rPr lang="en-GB" sz="2800">
                <a:latin typeface="Traditional Arabic" pitchFamily="18" charset="-78"/>
                <a:cs typeface="Traditional Arabic" pitchFamily="18" charset="-78"/>
              </a:rPr>
              <a:t>N</a:t>
            </a:r>
            <a:r>
              <a:rPr lang="ar-SA" sz="2800">
                <a:latin typeface="Traditional Arabic" pitchFamily="18" charset="-78"/>
                <a:cs typeface="Traditional Arabic" pitchFamily="18" charset="-78"/>
              </a:rPr>
              <a:t> يعتمد على </a:t>
            </a:r>
            <a:r>
              <a:rPr lang="ar-SA" sz="2800" b="1">
                <a:latin typeface="Traditional Arabic" pitchFamily="18" charset="-78"/>
                <a:cs typeface="Traditional Arabic" pitchFamily="18" charset="-78"/>
              </a:rPr>
              <a:t>نوع قيد المشاركة الإلزامية أو الاختيارية</a:t>
            </a:r>
            <a:r>
              <a:rPr lang="ar-SA" sz="2800">
                <a:latin typeface="Traditional Arabic" pitchFamily="18" charset="-78"/>
                <a:cs typeface="Traditional Arabic" pitchFamily="18" charset="-78"/>
              </a:rPr>
              <a:t>، من الشكل، نلاحظ عندما يكون الكيان للجانب </a:t>
            </a:r>
            <a:r>
              <a:rPr lang="en-GB" sz="2800">
                <a:latin typeface="Traditional Arabic" pitchFamily="18" charset="-78"/>
                <a:cs typeface="Traditional Arabic" pitchFamily="18" charset="-78"/>
              </a:rPr>
              <a:t>N</a:t>
            </a:r>
            <a:r>
              <a:rPr lang="ar-SA" sz="2800">
                <a:latin typeface="Traditional Arabic" pitchFamily="18" charset="-78"/>
                <a:cs typeface="Traditional Arabic" pitchFamily="18" charset="-78"/>
              </a:rPr>
              <a:t> مشاركة إلزامية، يتم تضمين المفتاح الرئيسي للكيان في جانب 1 من العلاقة كمفتاح أجنبي إلى الجانب </a:t>
            </a:r>
            <a:r>
              <a:rPr lang="en-GB" sz="2800">
                <a:latin typeface="Traditional Arabic" pitchFamily="18" charset="-78"/>
                <a:cs typeface="Traditional Arabic" pitchFamily="18" charset="-78"/>
              </a:rPr>
              <a:t>N</a:t>
            </a:r>
            <a:r>
              <a:rPr lang="ar-SA" sz="2800">
                <a:latin typeface="Traditional Arabic" pitchFamily="18" charset="-78"/>
                <a:cs typeface="Traditional Arabic" pitchFamily="18" charset="-78"/>
              </a:rPr>
              <a:t>. </a:t>
            </a:r>
          </a:p>
          <a:p>
            <a:pPr algn="just" rtl="1" eaLnBrk="1" hangingPunct="1">
              <a:lnSpc>
                <a:spcPct val="150000"/>
              </a:lnSpc>
            </a:pPr>
            <a:endParaRPr lang="ar-SA" sz="2800">
              <a:latin typeface="Traditional Arabic" pitchFamily="18" charset="-78"/>
              <a:cs typeface="Traditional Arabic" pitchFamily="18" charset="-78"/>
            </a:endParaRPr>
          </a:p>
          <a:p>
            <a:pPr algn="just" rtl="1" eaLnBrk="1" hangingPunct="1">
              <a:lnSpc>
                <a:spcPct val="150000"/>
              </a:lnSpc>
            </a:pPr>
            <a:endParaRPr lang="ar-SA" sz="2800">
              <a:latin typeface="Traditional Arabic" pitchFamily="18" charset="-78"/>
              <a:cs typeface="Traditional Arabic" pitchFamily="18" charset="-78"/>
            </a:endParaRPr>
          </a:p>
          <a:p>
            <a:pPr algn="just" rtl="1" eaLnBrk="1" hangingPunct="1">
              <a:lnSpc>
                <a:spcPct val="150000"/>
              </a:lnSpc>
            </a:pPr>
            <a:endParaRPr lang="ar-SA">
              <a:latin typeface="Traditional Arabic" pitchFamily="18" charset="-78"/>
              <a:cs typeface="Traditional Arabic" pitchFamily="18" charset="-78"/>
            </a:endParaRPr>
          </a:p>
          <a:p>
            <a:pPr algn="just" rtl="1" eaLnBrk="1" hangingPunct="1"/>
            <a:r>
              <a:rPr lang="ar-SA" sz="2800">
                <a:latin typeface="Traditional Arabic" pitchFamily="18" charset="-78"/>
                <a:cs typeface="Traditional Arabic" pitchFamily="18" charset="-78"/>
              </a:rPr>
              <a:t>يتم تحويل الشكل إلى الجدولين التالين:</a:t>
            </a:r>
          </a:p>
          <a:p>
            <a:pPr algn="just" rtl="1" eaLnBrk="1" hangingPunct="1"/>
            <a:r>
              <a:rPr lang="ar-SA" sz="2800" b="1">
                <a:latin typeface="Traditional Arabic" pitchFamily="18" charset="-78"/>
                <a:cs typeface="Traditional Arabic" pitchFamily="18" charset="-78"/>
              </a:rPr>
              <a:t>جدول المدرس</a:t>
            </a:r>
            <a:r>
              <a:rPr lang="ar-SA" sz="2800">
                <a:latin typeface="Traditional Arabic" pitchFamily="18" charset="-78"/>
                <a:cs typeface="Traditional Arabic" pitchFamily="18" charset="-78"/>
              </a:rPr>
              <a:t> (</a:t>
            </a:r>
            <a:r>
              <a:rPr lang="ar-SA" sz="2800" u="sng">
                <a:latin typeface="Traditional Arabic" pitchFamily="18" charset="-78"/>
                <a:cs typeface="Traditional Arabic" pitchFamily="18" charset="-78"/>
              </a:rPr>
              <a:t>رقم المدرس</a:t>
            </a:r>
            <a:r>
              <a:rPr lang="ar-SA" sz="2800">
                <a:latin typeface="Traditional Arabic" pitchFamily="18" charset="-78"/>
                <a:cs typeface="Traditional Arabic" pitchFamily="18" charset="-78"/>
              </a:rPr>
              <a:t>، اسم المدرس)</a:t>
            </a:r>
            <a:endParaRPr lang="en-US" sz="2800">
              <a:latin typeface="Traditional Arabic" pitchFamily="18" charset="-78"/>
              <a:cs typeface="Traditional Arabic" pitchFamily="18" charset="-78"/>
            </a:endParaRPr>
          </a:p>
          <a:p>
            <a:pPr algn="just" rtl="1" eaLnBrk="1" hangingPunct="1"/>
            <a:r>
              <a:rPr lang="ar-SA" sz="2800" b="1">
                <a:latin typeface="Traditional Arabic" pitchFamily="18" charset="-78"/>
                <a:cs typeface="Traditional Arabic" pitchFamily="18" charset="-78"/>
              </a:rPr>
              <a:t>جدول المادة</a:t>
            </a:r>
            <a:r>
              <a:rPr lang="ar-SA" sz="2800">
                <a:latin typeface="Traditional Arabic" pitchFamily="18" charset="-78"/>
                <a:cs typeface="Traditional Arabic" pitchFamily="18" charset="-78"/>
              </a:rPr>
              <a:t> (</a:t>
            </a:r>
            <a:r>
              <a:rPr lang="ar-SA" sz="2800" u="sng">
                <a:latin typeface="Traditional Arabic" pitchFamily="18" charset="-78"/>
                <a:cs typeface="Traditional Arabic" pitchFamily="18" charset="-78"/>
              </a:rPr>
              <a:t>رقم المادة</a:t>
            </a:r>
            <a:r>
              <a:rPr lang="ar-SA" sz="2800">
                <a:latin typeface="Traditional Arabic" pitchFamily="18" charset="-78"/>
                <a:cs typeface="Traditional Arabic" pitchFamily="18" charset="-78"/>
              </a:rPr>
              <a:t>، اسم المادة، رقم المدرس)</a:t>
            </a:r>
          </a:p>
        </p:txBody>
      </p:sp>
      <p:sp>
        <p:nvSpPr>
          <p:cNvPr id="21507" name="Rectangle 2"/>
          <p:cNvSpPr txBox="1">
            <a:spLocks noChangeArrowheads="1"/>
          </p:cNvSpPr>
          <p:nvPr/>
        </p:nvSpPr>
        <p:spPr bwMode="auto">
          <a:xfrm>
            <a:off x="641350" y="2682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00CC"/>
                </a:solidFill>
                <a:latin typeface="Traditional Arabic" pitchFamily="18" charset="-78"/>
                <a:cs typeface="Traditional Arabic" pitchFamily="18" charset="-78"/>
              </a:rPr>
              <a:t>القاعدة 8: تحويل العلاقة من نوع واحد إلى عديد</a:t>
            </a:r>
            <a:r>
              <a:rPr lang="en-GB" sz="3200" b="1">
                <a:solidFill>
                  <a:srgbClr val="0000CC"/>
                </a:solidFill>
                <a:latin typeface="Traditional Arabic" pitchFamily="18" charset="-78"/>
                <a:cs typeface="Traditional Arabic" pitchFamily="18" charset="-78"/>
              </a:rPr>
              <a:t>N:1 </a:t>
            </a:r>
            <a:endParaRPr lang="en-US" sz="3200" b="1">
              <a:solidFill>
                <a:srgbClr val="0000CC"/>
              </a:solidFill>
              <a:latin typeface="Traditional Arabic" pitchFamily="18" charset="-78"/>
              <a:cs typeface="Traditional Arabic" pitchFamily="18" charset="-78"/>
            </a:endParaRPr>
          </a:p>
        </p:txBody>
      </p:sp>
      <p:grpSp>
        <p:nvGrpSpPr>
          <p:cNvPr id="21508" name="Group 38"/>
          <p:cNvGrpSpPr>
            <a:grpSpLocks/>
          </p:cNvGrpSpPr>
          <p:nvPr/>
        </p:nvGrpSpPr>
        <p:grpSpPr bwMode="auto">
          <a:xfrm>
            <a:off x="2720975" y="3255963"/>
            <a:ext cx="4819650" cy="1181100"/>
            <a:chOff x="691817" y="66675"/>
            <a:chExt cx="3895722" cy="1181100"/>
          </a:xfrm>
        </p:grpSpPr>
        <p:cxnSp>
          <p:nvCxnSpPr>
            <p:cNvPr id="21511" name="AutoShape 309"/>
            <p:cNvCxnSpPr>
              <a:cxnSpLocks noChangeShapeType="1"/>
            </p:cNvCxnSpPr>
            <p:nvPr/>
          </p:nvCxnSpPr>
          <p:spPr bwMode="auto">
            <a:xfrm>
              <a:off x="1619250" y="990600"/>
              <a:ext cx="684530" cy="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grpSp>
          <p:nvGrpSpPr>
            <p:cNvPr id="21512" name="Group 40"/>
            <p:cNvGrpSpPr>
              <a:grpSpLocks/>
            </p:cNvGrpSpPr>
            <p:nvPr/>
          </p:nvGrpSpPr>
          <p:grpSpPr bwMode="auto">
            <a:xfrm>
              <a:off x="691817" y="66675"/>
              <a:ext cx="3895722" cy="1181100"/>
              <a:chOff x="691817" y="66675"/>
              <a:chExt cx="3895722" cy="1181100"/>
            </a:xfrm>
          </p:grpSpPr>
          <p:sp>
            <p:nvSpPr>
              <p:cNvPr id="21513" name="Oval 41"/>
              <p:cNvSpPr>
                <a:spLocks noChangeArrowheads="1"/>
              </p:cNvSpPr>
              <p:nvPr/>
            </p:nvSpPr>
            <p:spPr bwMode="auto">
              <a:xfrm>
                <a:off x="1619250" y="163195"/>
                <a:ext cx="85471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المادة</a:t>
                </a:r>
                <a:endParaRPr lang="en-US" sz="2000">
                  <a:latin typeface="Calibri" pitchFamily="34" charset="0"/>
                  <a:ea typeface="Calibri" pitchFamily="34" charset="0"/>
                  <a:cs typeface="Traditional Arabic" pitchFamily="18" charset="-78"/>
                </a:endParaRPr>
              </a:p>
            </p:txBody>
          </p:sp>
          <p:cxnSp>
            <p:nvCxnSpPr>
              <p:cNvPr id="21514" name="AutoShape 122"/>
              <p:cNvCxnSpPr>
                <a:cxnSpLocks noChangeShapeType="1"/>
                <a:stCxn id="21513" idx="4"/>
                <a:endCxn id="21527" idx="0"/>
              </p:cNvCxnSpPr>
              <p:nvPr/>
            </p:nvCxnSpPr>
            <p:spPr bwMode="auto">
              <a:xfrm flipH="1">
                <a:off x="1343660" y="542925"/>
                <a:ext cx="702945" cy="276226"/>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grpSp>
            <p:nvGrpSpPr>
              <p:cNvPr id="21515" name="Group 43"/>
              <p:cNvGrpSpPr>
                <a:grpSpLocks/>
              </p:cNvGrpSpPr>
              <p:nvPr/>
            </p:nvGrpSpPr>
            <p:grpSpPr bwMode="auto">
              <a:xfrm>
                <a:off x="691817" y="66675"/>
                <a:ext cx="3895722" cy="1181100"/>
                <a:chOff x="691817" y="38100"/>
                <a:chExt cx="3895722" cy="1181100"/>
              </a:xfrm>
            </p:grpSpPr>
            <p:sp>
              <p:nvSpPr>
                <p:cNvPr id="21518" name="Text Box 320"/>
                <p:cNvSpPr txBox="1">
                  <a:spLocks noChangeArrowheads="1"/>
                </p:cNvSpPr>
                <p:nvPr/>
              </p:nvSpPr>
              <p:spPr bwMode="auto">
                <a:xfrm>
                  <a:off x="1858560" y="628650"/>
                  <a:ext cx="1538161" cy="2762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r" rtl="1" eaLnBrk="1" hangingPunct="1">
                    <a:lnSpc>
                      <a:spcPct val="107000"/>
                    </a:lnSpc>
                    <a:spcAft>
                      <a:spcPts val="800"/>
                    </a:spcAft>
                  </a:pPr>
                  <a:r>
                    <a:rPr lang="ar-SA" sz="1100" b="1">
                      <a:latin typeface="Calibri" pitchFamily="34" charset="0"/>
                    </a:rPr>
                    <a:t>1	            </a:t>
                  </a:r>
                  <a:r>
                    <a:rPr lang="en-GB" sz="1100" b="1">
                      <a:latin typeface="Calibri" pitchFamily="34" charset="0"/>
                    </a:rPr>
                    <a:t>    </a:t>
                  </a:r>
                  <a:r>
                    <a:rPr lang="en-GB" sz="1100" b="1"/>
                    <a:t> </a:t>
                  </a:r>
                  <a:r>
                    <a:rPr lang="en-GB" sz="1100" b="1">
                      <a:latin typeface="Calibri" pitchFamily="34" charset="0"/>
                    </a:rPr>
                    <a:t>N</a:t>
                  </a:r>
                  <a:endParaRPr lang="en-US" sz="1100">
                    <a:latin typeface="Calibri" pitchFamily="34" charset="0"/>
                  </a:endParaRPr>
                </a:p>
              </p:txBody>
            </p:sp>
            <p:grpSp>
              <p:nvGrpSpPr>
                <p:cNvPr id="21519" name="Group 47"/>
                <p:cNvGrpSpPr>
                  <a:grpSpLocks/>
                </p:cNvGrpSpPr>
                <p:nvPr/>
              </p:nvGrpSpPr>
              <p:grpSpPr bwMode="auto">
                <a:xfrm>
                  <a:off x="691817" y="38100"/>
                  <a:ext cx="3895722" cy="1181100"/>
                  <a:chOff x="691817" y="38100"/>
                  <a:chExt cx="3895722" cy="1181100"/>
                </a:xfrm>
              </p:grpSpPr>
              <p:cxnSp>
                <p:nvCxnSpPr>
                  <p:cNvPr id="21520" name="AutoShape 309"/>
                  <p:cNvCxnSpPr>
                    <a:cxnSpLocks noChangeShapeType="1"/>
                  </p:cNvCxnSpPr>
                  <p:nvPr/>
                </p:nvCxnSpPr>
                <p:spPr bwMode="auto">
                  <a:xfrm>
                    <a:off x="1647825" y="923925"/>
                    <a:ext cx="2056130" cy="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21521" name="Rectangle 49"/>
                  <p:cNvSpPr>
                    <a:spLocks noChangeArrowheads="1"/>
                  </p:cNvSpPr>
                  <p:nvPr/>
                </p:nvSpPr>
                <p:spPr bwMode="auto">
                  <a:xfrm>
                    <a:off x="3495675" y="752476"/>
                    <a:ext cx="1076325" cy="342901"/>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b="1">
                        <a:latin typeface="Calibri" pitchFamily="34" charset="0"/>
                      </a:rPr>
                      <a:t>المدرس</a:t>
                    </a:r>
                    <a:endParaRPr lang="en-US" sz="1400">
                      <a:latin typeface="Calibri" pitchFamily="34" charset="0"/>
                    </a:endParaRPr>
                  </a:p>
                </p:txBody>
              </p:sp>
              <p:sp>
                <p:nvSpPr>
                  <p:cNvPr id="21522" name="AutoShape 319"/>
                  <p:cNvSpPr>
                    <a:spLocks noChangeArrowheads="1"/>
                  </p:cNvSpPr>
                  <p:nvPr/>
                </p:nvSpPr>
                <p:spPr bwMode="auto">
                  <a:xfrm>
                    <a:off x="2238375" y="638175"/>
                    <a:ext cx="923925" cy="581025"/>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1400" b="1">
                        <a:latin typeface="Calibri" pitchFamily="34" charset="0"/>
                      </a:rPr>
                      <a:t>يدرس</a:t>
                    </a:r>
                    <a:endParaRPr lang="en-US">
                      <a:latin typeface="Calibri" pitchFamily="34" charset="0"/>
                    </a:endParaRPr>
                  </a:p>
                </p:txBody>
              </p:sp>
              <p:sp>
                <p:nvSpPr>
                  <p:cNvPr id="21523" name="Oval 51"/>
                  <p:cNvSpPr>
                    <a:spLocks noChangeArrowheads="1"/>
                  </p:cNvSpPr>
                  <p:nvPr/>
                </p:nvSpPr>
                <p:spPr bwMode="auto">
                  <a:xfrm>
                    <a:off x="691817" y="134620"/>
                    <a:ext cx="749935"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اسم المادة</a:t>
                    </a:r>
                    <a:endParaRPr lang="en-US" sz="2000">
                      <a:latin typeface="Calibri" pitchFamily="34" charset="0"/>
                      <a:ea typeface="Calibri" pitchFamily="34" charset="0"/>
                      <a:cs typeface="Traditional Arabic" pitchFamily="18" charset="-78"/>
                    </a:endParaRPr>
                  </a:p>
                </p:txBody>
              </p:sp>
              <p:cxnSp>
                <p:nvCxnSpPr>
                  <p:cNvPr id="21524" name="AutoShape 122"/>
                  <p:cNvCxnSpPr>
                    <a:cxnSpLocks noChangeShapeType="1"/>
                    <a:stCxn id="21523" idx="4"/>
                    <a:endCxn id="21527" idx="0"/>
                  </p:cNvCxnSpPr>
                  <p:nvPr/>
                </p:nvCxnSpPr>
                <p:spPr bwMode="auto">
                  <a:xfrm>
                    <a:off x="1066785" y="514350"/>
                    <a:ext cx="276875" cy="276226"/>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21525" name="Oval 53"/>
                  <p:cNvSpPr>
                    <a:spLocks noChangeArrowheads="1"/>
                  </p:cNvSpPr>
                  <p:nvPr/>
                </p:nvSpPr>
                <p:spPr bwMode="auto">
                  <a:xfrm>
                    <a:off x="3876415" y="38100"/>
                    <a:ext cx="711124"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المدرس</a:t>
                    </a:r>
                    <a:endParaRPr lang="en-US" sz="2000">
                      <a:latin typeface="Calibri" pitchFamily="34" charset="0"/>
                      <a:ea typeface="Calibri" pitchFamily="34" charset="0"/>
                      <a:cs typeface="Traditional Arabic" pitchFamily="18" charset="-78"/>
                    </a:endParaRPr>
                  </a:p>
                </p:txBody>
              </p:sp>
              <p:cxnSp>
                <p:nvCxnSpPr>
                  <p:cNvPr id="21526" name="AutoShape 122"/>
                  <p:cNvCxnSpPr>
                    <a:cxnSpLocks noChangeShapeType="1"/>
                    <a:stCxn id="21525" idx="4"/>
                    <a:endCxn id="21521" idx="0"/>
                  </p:cNvCxnSpPr>
                  <p:nvPr/>
                </p:nvCxnSpPr>
                <p:spPr bwMode="auto">
                  <a:xfrm flipH="1">
                    <a:off x="4033838" y="417830"/>
                    <a:ext cx="198139" cy="334646"/>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21527" name="Rectangle 55"/>
                  <p:cNvSpPr>
                    <a:spLocks noChangeArrowheads="1"/>
                  </p:cNvSpPr>
                  <p:nvPr/>
                </p:nvSpPr>
                <p:spPr bwMode="auto">
                  <a:xfrm>
                    <a:off x="828675" y="790576"/>
                    <a:ext cx="1029970" cy="32385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b="1">
                        <a:latin typeface="Calibri" pitchFamily="34" charset="0"/>
                      </a:rPr>
                      <a:t>المادة</a:t>
                    </a:r>
                    <a:endParaRPr lang="en-US" sz="1100">
                      <a:latin typeface="Calibri" pitchFamily="34" charset="0"/>
                    </a:endParaRPr>
                  </a:p>
                </p:txBody>
              </p:sp>
            </p:grpSp>
          </p:grpSp>
          <p:sp>
            <p:nvSpPr>
              <p:cNvPr id="21516" name="Oval 44"/>
              <p:cNvSpPr>
                <a:spLocks noChangeArrowheads="1"/>
              </p:cNvSpPr>
              <p:nvPr/>
            </p:nvSpPr>
            <p:spPr bwMode="auto">
              <a:xfrm>
                <a:off x="2981154" y="76200"/>
                <a:ext cx="806288"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اسم المدرس</a:t>
                </a:r>
                <a:endParaRPr lang="en-US" sz="2000">
                  <a:latin typeface="Calibri" pitchFamily="34" charset="0"/>
                  <a:ea typeface="Calibri" pitchFamily="34" charset="0"/>
                  <a:cs typeface="Traditional Arabic" pitchFamily="18" charset="-78"/>
                </a:endParaRPr>
              </a:p>
            </p:txBody>
          </p:sp>
          <p:cxnSp>
            <p:nvCxnSpPr>
              <p:cNvPr id="21517" name="AutoShape 122"/>
              <p:cNvCxnSpPr>
                <a:cxnSpLocks noChangeShapeType="1"/>
                <a:stCxn id="21516" idx="4"/>
                <a:endCxn id="21521" idx="0"/>
              </p:cNvCxnSpPr>
              <p:nvPr/>
            </p:nvCxnSpPr>
            <p:spPr bwMode="auto">
              <a:xfrm>
                <a:off x="3384298" y="455930"/>
                <a:ext cx="649540" cy="325121"/>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grpSp>
      </p:grpSp>
      <p:sp>
        <p:nvSpPr>
          <p:cNvPr id="21509" name="Line 22"/>
          <p:cNvSpPr>
            <a:spLocks noChangeShapeType="1"/>
          </p:cNvSpPr>
          <p:nvPr/>
        </p:nvSpPr>
        <p:spPr bwMode="auto">
          <a:xfrm flipH="1">
            <a:off x="4737100" y="6021388"/>
            <a:ext cx="865188"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pic>
        <p:nvPicPr>
          <p:cNvPr id="43031" name="~PP23772.WAV">
            <a:hlinkClick r:id="" action="ppaction://media"/>
          </p:cNvPr>
          <p:cNvPicPr>
            <a:picLocks noRot="1" noChangeAspect="1" noChangeArrowheads="1"/>
          </p:cNvPicPr>
          <p:nvPr>
            <a:wavAudioFile r:embed="rId1" name="~PP272.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4303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3031"/>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lnSpc>
                <a:spcPct val="150000"/>
              </a:lnSpc>
            </a:pPr>
            <a:endParaRPr lang="ar-SA" sz="2800">
              <a:latin typeface="Traditional Arabic" pitchFamily="18" charset="-78"/>
              <a:cs typeface="Traditional Arabic" pitchFamily="18" charset="-78"/>
            </a:endParaRPr>
          </a:p>
          <a:p>
            <a:pPr algn="just" rtl="1" eaLnBrk="1" hangingPunct="1">
              <a:lnSpc>
                <a:spcPct val="150000"/>
              </a:lnSpc>
            </a:pPr>
            <a:endParaRPr lang="ar-SA" sz="2800">
              <a:latin typeface="Traditional Arabic" pitchFamily="18" charset="-78"/>
              <a:cs typeface="Traditional Arabic" pitchFamily="18" charset="-78"/>
            </a:endParaRPr>
          </a:p>
          <a:p>
            <a:pPr algn="just" rtl="1" eaLnBrk="1" hangingPunct="1">
              <a:lnSpc>
                <a:spcPct val="150000"/>
              </a:lnSpc>
            </a:pPr>
            <a:endParaRPr lang="ar-SA" sz="2800">
              <a:latin typeface="Traditional Arabic" pitchFamily="18" charset="-78"/>
              <a:cs typeface="Traditional Arabic" pitchFamily="18" charset="-78"/>
            </a:endParaRPr>
          </a:p>
          <a:p>
            <a:pPr algn="just" rtl="1" eaLnBrk="1" hangingPunct="1">
              <a:lnSpc>
                <a:spcPct val="150000"/>
              </a:lnSpc>
            </a:pPr>
            <a:r>
              <a:rPr lang="ar-SA" sz="2800">
                <a:latin typeface="Traditional Arabic" pitchFamily="18" charset="-78"/>
                <a:cs typeface="Traditional Arabic" pitchFamily="18" charset="-78"/>
              </a:rPr>
              <a:t>أما إذا كان للجانب </a:t>
            </a:r>
            <a:r>
              <a:rPr lang="en-GB" sz="2800">
                <a:latin typeface="Traditional Arabic" pitchFamily="18" charset="-78"/>
                <a:cs typeface="Traditional Arabic" pitchFamily="18" charset="-78"/>
              </a:rPr>
              <a:t>N</a:t>
            </a:r>
            <a:r>
              <a:rPr lang="ar-SA" sz="2800">
                <a:latin typeface="Traditional Arabic" pitchFamily="18" charset="-78"/>
                <a:cs typeface="Traditional Arabic" pitchFamily="18" charset="-78"/>
              </a:rPr>
              <a:t> مشاركة اختيارية كما في الشكل، يتم التعامل مع هذا مثل علاقة </a:t>
            </a:r>
            <a:r>
              <a:rPr lang="en-GB" sz="2800">
                <a:latin typeface="Traditional Arabic" pitchFamily="18" charset="-78"/>
                <a:cs typeface="Traditional Arabic" pitchFamily="18" charset="-78"/>
              </a:rPr>
              <a:t>M: N</a:t>
            </a:r>
            <a:r>
              <a:rPr lang="ar-SA" sz="2800">
                <a:latin typeface="Traditional Arabic" pitchFamily="18" charset="-78"/>
                <a:cs typeface="Traditional Arabic" pitchFamily="18" charset="-78"/>
              </a:rPr>
              <a:t> وذلك بإنشاء جدول منفصل للعلاقة، يكون المفتاح الرئيسي للجدول الجديد مكون من مفاتيح الكيانات المرتبطة بالعلاقة، يتم تضمين أي خاصية كانت موجودة في العلاقة في الجدول الجديد.</a:t>
            </a:r>
          </a:p>
        </p:txBody>
      </p:sp>
      <p:sp>
        <p:nvSpPr>
          <p:cNvPr id="22531" name="Rectangle 2"/>
          <p:cNvSpPr txBox="1">
            <a:spLocks noChangeArrowheads="1"/>
          </p:cNvSpPr>
          <p:nvPr/>
        </p:nvSpPr>
        <p:spPr bwMode="auto">
          <a:xfrm>
            <a:off x="641350" y="2682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00CC"/>
                </a:solidFill>
                <a:latin typeface="Traditional Arabic" pitchFamily="18" charset="-78"/>
                <a:cs typeface="Traditional Arabic" pitchFamily="18" charset="-78"/>
              </a:rPr>
              <a:t>القاعدة 8: تحويل العلاقة من نوع واحد إلى عديد</a:t>
            </a:r>
            <a:r>
              <a:rPr lang="en-GB" sz="3200" b="1">
                <a:solidFill>
                  <a:srgbClr val="0000CC"/>
                </a:solidFill>
                <a:latin typeface="Traditional Arabic" pitchFamily="18" charset="-78"/>
                <a:cs typeface="Traditional Arabic" pitchFamily="18" charset="-78"/>
              </a:rPr>
              <a:t>N:1 </a:t>
            </a:r>
            <a:endParaRPr lang="en-US" sz="3200" b="1">
              <a:solidFill>
                <a:srgbClr val="0000CC"/>
              </a:solidFill>
              <a:latin typeface="Traditional Arabic" pitchFamily="18" charset="-78"/>
              <a:cs typeface="Traditional Arabic" pitchFamily="18" charset="-78"/>
            </a:endParaRPr>
          </a:p>
        </p:txBody>
      </p:sp>
      <p:grpSp>
        <p:nvGrpSpPr>
          <p:cNvPr id="22532" name="Group 21"/>
          <p:cNvGrpSpPr>
            <a:grpSpLocks/>
          </p:cNvGrpSpPr>
          <p:nvPr/>
        </p:nvGrpSpPr>
        <p:grpSpPr bwMode="auto">
          <a:xfrm>
            <a:off x="2649538" y="1125538"/>
            <a:ext cx="4684712" cy="1778000"/>
            <a:chOff x="495300" y="76200"/>
            <a:chExt cx="4141785" cy="1190626"/>
          </a:xfrm>
        </p:grpSpPr>
        <p:sp>
          <p:nvSpPr>
            <p:cNvPr id="22534" name="Oval 22"/>
            <p:cNvSpPr>
              <a:spLocks noChangeArrowheads="1"/>
            </p:cNvSpPr>
            <p:nvPr/>
          </p:nvSpPr>
          <p:spPr bwMode="auto">
            <a:xfrm>
              <a:off x="1314449" y="76200"/>
              <a:ext cx="845185"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u="sng">
                  <a:latin typeface="Calibri" pitchFamily="34" charset="0"/>
                  <a:ea typeface="Calibri" pitchFamily="34" charset="0"/>
                  <a:cs typeface="Traditional Arabic" pitchFamily="18" charset="-78"/>
                </a:rPr>
                <a:t>رقم الحجرة</a:t>
              </a:r>
              <a:endParaRPr lang="en-US" sz="2400">
                <a:latin typeface="Calibri" pitchFamily="34" charset="0"/>
                <a:ea typeface="Calibri" pitchFamily="34" charset="0"/>
                <a:cs typeface="Traditional Arabic" pitchFamily="18" charset="-78"/>
              </a:endParaRPr>
            </a:p>
            <a:p>
              <a:pPr algn="ctr">
                <a:lnSpc>
                  <a:spcPct val="107000"/>
                </a:lnSpc>
                <a:spcAft>
                  <a:spcPts val="800"/>
                </a:spcAft>
              </a:pPr>
              <a:r>
                <a:rPr lang="en-GB" sz="800">
                  <a:latin typeface="Calibri" pitchFamily="34" charset="0"/>
                  <a:ea typeface="Calibri" pitchFamily="34" charset="0"/>
                  <a:cs typeface="Traditional Arabic" pitchFamily="18" charset="-78"/>
                </a:rPr>
                <a:t> </a:t>
              </a:r>
              <a:endParaRPr lang="en-US" sz="1100">
                <a:latin typeface="Calibri" pitchFamily="34" charset="0"/>
                <a:ea typeface="Calibri" pitchFamily="34" charset="0"/>
                <a:cs typeface="Traditional Arabic" pitchFamily="18" charset="-78"/>
              </a:endParaRPr>
            </a:p>
          </p:txBody>
        </p:sp>
        <p:cxnSp>
          <p:nvCxnSpPr>
            <p:cNvPr id="22535" name="AutoShape 122"/>
            <p:cNvCxnSpPr>
              <a:cxnSpLocks noChangeShapeType="1"/>
              <a:stCxn id="22534" idx="4"/>
              <a:endCxn id="22548" idx="0"/>
            </p:cNvCxnSpPr>
            <p:nvPr/>
          </p:nvCxnSpPr>
          <p:spPr bwMode="auto">
            <a:xfrm flipH="1">
              <a:off x="1348422" y="455930"/>
              <a:ext cx="388620" cy="31559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grpSp>
          <p:nvGrpSpPr>
            <p:cNvPr id="22536" name="Group 24"/>
            <p:cNvGrpSpPr>
              <a:grpSpLocks/>
            </p:cNvGrpSpPr>
            <p:nvPr/>
          </p:nvGrpSpPr>
          <p:grpSpPr bwMode="auto">
            <a:xfrm>
              <a:off x="495300" y="76200"/>
              <a:ext cx="4141785" cy="1190626"/>
              <a:chOff x="495300" y="47625"/>
              <a:chExt cx="4141785" cy="1190626"/>
            </a:xfrm>
          </p:grpSpPr>
          <p:sp>
            <p:nvSpPr>
              <p:cNvPr id="22539" name="Text Box 320"/>
              <p:cNvSpPr txBox="1">
                <a:spLocks noChangeArrowheads="1"/>
              </p:cNvSpPr>
              <p:nvPr/>
            </p:nvSpPr>
            <p:spPr bwMode="auto">
              <a:xfrm>
                <a:off x="1906269" y="628648"/>
                <a:ext cx="1598932" cy="2762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r" rtl="1" eaLnBrk="1" hangingPunct="1">
                  <a:lnSpc>
                    <a:spcPct val="107000"/>
                  </a:lnSpc>
                  <a:spcAft>
                    <a:spcPts val="800"/>
                  </a:spcAft>
                </a:pPr>
                <a:r>
                  <a:rPr lang="ar-SA" sz="1100" b="1">
                    <a:latin typeface="Calibri" pitchFamily="34" charset="0"/>
                  </a:rPr>
                  <a:t>1                                 </a:t>
                </a:r>
                <a:r>
                  <a:rPr lang="en-GB" sz="1100" b="1">
                    <a:latin typeface="Calibri" pitchFamily="34" charset="0"/>
                  </a:rPr>
                  <a:t>   </a:t>
                </a:r>
                <a:r>
                  <a:rPr lang="en-GB" sz="1100" b="1"/>
                  <a:t> </a:t>
                </a:r>
                <a:r>
                  <a:rPr lang="en-GB" sz="1100" b="1">
                    <a:latin typeface="Calibri" pitchFamily="34" charset="0"/>
                  </a:rPr>
                  <a:t>N</a:t>
                </a:r>
                <a:endParaRPr lang="en-US" sz="1100">
                  <a:latin typeface="Calibri" pitchFamily="34" charset="0"/>
                </a:endParaRPr>
              </a:p>
            </p:txBody>
          </p:sp>
          <p:grpSp>
            <p:nvGrpSpPr>
              <p:cNvPr id="22540" name="Group 28"/>
              <p:cNvGrpSpPr>
                <a:grpSpLocks/>
              </p:cNvGrpSpPr>
              <p:nvPr/>
            </p:nvGrpSpPr>
            <p:grpSpPr bwMode="auto">
              <a:xfrm>
                <a:off x="495300" y="47625"/>
                <a:ext cx="4141785" cy="1190626"/>
                <a:chOff x="495300" y="47625"/>
                <a:chExt cx="4141785" cy="1190626"/>
              </a:xfrm>
            </p:grpSpPr>
            <p:cxnSp>
              <p:nvCxnSpPr>
                <p:cNvPr id="22541" name="AutoShape 309"/>
                <p:cNvCxnSpPr>
                  <a:cxnSpLocks noChangeShapeType="1"/>
                </p:cNvCxnSpPr>
                <p:nvPr/>
              </p:nvCxnSpPr>
              <p:spPr bwMode="auto">
                <a:xfrm>
                  <a:off x="1647825" y="923925"/>
                  <a:ext cx="2056130" cy="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22542" name="Rectangle 30"/>
                <p:cNvSpPr>
                  <a:spLocks noChangeArrowheads="1"/>
                </p:cNvSpPr>
                <p:nvPr/>
              </p:nvSpPr>
              <p:spPr bwMode="auto">
                <a:xfrm>
                  <a:off x="3505200" y="733425"/>
                  <a:ext cx="1076325" cy="342901"/>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600" b="1">
                      <a:latin typeface="Calibri" pitchFamily="34" charset="0"/>
                    </a:rPr>
                    <a:t>المريض</a:t>
                  </a:r>
                  <a:endParaRPr lang="en-US" sz="1200">
                    <a:latin typeface="Calibri" pitchFamily="34" charset="0"/>
                  </a:endParaRPr>
                </a:p>
              </p:txBody>
            </p:sp>
            <p:sp>
              <p:nvSpPr>
                <p:cNvPr id="22543" name="AutoShape 319"/>
                <p:cNvSpPr>
                  <a:spLocks noChangeArrowheads="1"/>
                </p:cNvSpPr>
                <p:nvPr/>
              </p:nvSpPr>
              <p:spPr bwMode="auto">
                <a:xfrm>
                  <a:off x="2238375" y="590551"/>
                  <a:ext cx="923925" cy="647700"/>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1400" b="1">
                      <a:latin typeface="Calibri" pitchFamily="34" charset="0"/>
                    </a:rPr>
                    <a:t>ينام</a:t>
                  </a:r>
                  <a:endParaRPr lang="en-US">
                    <a:latin typeface="Calibri" pitchFamily="34" charset="0"/>
                  </a:endParaRPr>
                </a:p>
              </p:txBody>
            </p:sp>
            <p:sp>
              <p:nvSpPr>
                <p:cNvPr id="22544" name="Oval 32"/>
                <p:cNvSpPr>
                  <a:spLocks noChangeArrowheads="1"/>
                </p:cNvSpPr>
                <p:nvPr/>
              </p:nvSpPr>
              <p:spPr bwMode="auto">
                <a:xfrm>
                  <a:off x="495300" y="47625"/>
                  <a:ext cx="75946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رقم السرير</a:t>
                  </a:r>
                  <a:endParaRPr lang="en-US" sz="2000">
                    <a:latin typeface="Calibri" pitchFamily="34" charset="0"/>
                    <a:ea typeface="Calibri" pitchFamily="34" charset="0"/>
                    <a:cs typeface="Traditional Arabic" pitchFamily="18" charset="-78"/>
                  </a:endParaRPr>
                </a:p>
              </p:txBody>
            </p:sp>
            <p:cxnSp>
              <p:nvCxnSpPr>
                <p:cNvPr id="22545" name="AutoShape 122"/>
                <p:cNvCxnSpPr>
                  <a:cxnSpLocks noChangeShapeType="1"/>
                  <a:stCxn id="22544" idx="4"/>
                  <a:endCxn id="22548" idx="0"/>
                </p:cNvCxnSpPr>
                <p:nvPr/>
              </p:nvCxnSpPr>
              <p:spPr bwMode="auto">
                <a:xfrm>
                  <a:off x="875030" y="427355"/>
                  <a:ext cx="473392" cy="31559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22546" name="Oval 34"/>
                <p:cNvSpPr>
                  <a:spLocks noChangeArrowheads="1"/>
                </p:cNvSpPr>
                <p:nvPr/>
              </p:nvSpPr>
              <p:spPr bwMode="auto">
                <a:xfrm>
                  <a:off x="3836985" y="47625"/>
                  <a:ext cx="80010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المريض</a:t>
                  </a:r>
                  <a:endParaRPr lang="en-US" sz="2000">
                    <a:latin typeface="Calibri" pitchFamily="34" charset="0"/>
                    <a:ea typeface="Calibri" pitchFamily="34" charset="0"/>
                    <a:cs typeface="Traditional Arabic" pitchFamily="18" charset="-78"/>
                  </a:endParaRPr>
                </a:p>
              </p:txBody>
            </p:sp>
            <p:cxnSp>
              <p:nvCxnSpPr>
                <p:cNvPr id="22547" name="AutoShape 122"/>
                <p:cNvCxnSpPr>
                  <a:cxnSpLocks noChangeShapeType="1"/>
                  <a:stCxn id="22546" idx="4"/>
                  <a:endCxn id="22542" idx="0"/>
                </p:cNvCxnSpPr>
                <p:nvPr/>
              </p:nvCxnSpPr>
              <p:spPr bwMode="auto">
                <a:xfrm flipH="1">
                  <a:off x="4043363" y="427355"/>
                  <a:ext cx="193672" cy="30607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22548" name="Rectangle 36"/>
                <p:cNvSpPr>
                  <a:spLocks noChangeArrowheads="1"/>
                </p:cNvSpPr>
                <p:nvPr/>
              </p:nvSpPr>
              <p:spPr bwMode="auto">
                <a:xfrm>
                  <a:off x="790574" y="742950"/>
                  <a:ext cx="1115695" cy="32385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600" b="1">
                      <a:latin typeface="Calibri" pitchFamily="34" charset="0"/>
                    </a:rPr>
                    <a:t>الحجرة</a:t>
                  </a:r>
                  <a:endParaRPr lang="en-US" sz="1200">
                    <a:latin typeface="Calibri" pitchFamily="34" charset="0"/>
                  </a:endParaRPr>
                </a:p>
              </p:txBody>
            </p:sp>
          </p:grpSp>
        </p:grpSp>
        <p:sp>
          <p:nvSpPr>
            <p:cNvPr id="22537" name="Oval 25"/>
            <p:cNvSpPr>
              <a:spLocks noChangeArrowheads="1"/>
            </p:cNvSpPr>
            <p:nvPr/>
          </p:nvSpPr>
          <p:spPr bwMode="auto">
            <a:xfrm>
              <a:off x="2850369" y="76200"/>
              <a:ext cx="912006"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a:latin typeface="Calibri" pitchFamily="34" charset="0"/>
                  <a:ea typeface="Calibri" pitchFamily="34" charset="0"/>
                  <a:cs typeface="Traditional Arabic" pitchFamily="18" charset="-78"/>
                </a:rPr>
                <a:t>اسم المريض</a:t>
              </a:r>
              <a:endParaRPr lang="en-US" sz="2400">
                <a:latin typeface="Calibri" pitchFamily="34" charset="0"/>
                <a:ea typeface="Calibri" pitchFamily="34" charset="0"/>
                <a:cs typeface="Traditional Arabic" pitchFamily="18" charset="-78"/>
              </a:endParaRPr>
            </a:p>
          </p:txBody>
        </p:sp>
        <p:cxnSp>
          <p:nvCxnSpPr>
            <p:cNvPr id="22538" name="AutoShape 122"/>
            <p:cNvCxnSpPr>
              <a:cxnSpLocks noChangeShapeType="1"/>
              <a:stCxn id="22537" idx="4"/>
              <a:endCxn id="22542" idx="0"/>
            </p:cNvCxnSpPr>
            <p:nvPr/>
          </p:nvCxnSpPr>
          <p:spPr bwMode="auto">
            <a:xfrm>
              <a:off x="3306372" y="455930"/>
              <a:ext cx="736991" cy="30607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grpSp>
      <p:pic>
        <p:nvPicPr>
          <p:cNvPr id="45077" name="~PP23772.WAV">
            <a:hlinkClick r:id="" action="ppaction://media"/>
          </p:cNvPr>
          <p:cNvPicPr>
            <a:picLocks noRot="1" noChangeAspect="1" noChangeArrowheads="1"/>
          </p:cNvPicPr>
          <p:nvPr>
            <a:wavAudioFile r:embed="rId1" name="~PP2725.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4507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5077"/>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lnSpc>
                <a:spcPct val="150000"/>
              </a:lnSpc>
            </a:pPr>
            <a:endParaRPr lang="ar-SA" sz="2800">
              <a:latin typeface="Traditional Arabic" pitchFamily="18" charset="-78"/>
              <a:cs typeface="Traditional Arabic" pitchFamily="18" charset="-78"/>
            </a:endParaRPr>
          </a:p>
          <a:p>
            <a:pPr algn="just" rtl="1" eaLnBrk="1" hangingPunct="1">
              <a:lnSpc>
                <a:spcPct val="150000"/>
              </a:lnSpc>
            </a:pPr>
            <a:endParaRPr lang="ar-SA" sz="2800">
              <a:latin typeface="Traditional Arabic" pitchFamily="18" charset="-78"/>
              <a:cs typeface="Traditional Arabic" pitchFamily="18" charset="-78"/>
            </a:endParaRPr>
          </a:p>
          <a:p>
            <a:pPr algn="just" rtl="1" eaLnBrk="1" hangingPunct="1">
              <a:lnSpc>
                <a:spcPct val="150000"/>
              </a:lnSpc>
            </a:pPr>
            <a:endParaRPr lang="ar-SA" sz="2800">
              <a:latin typeface="Traditional Arabic" pitchFamily="18" charset="-78"/>
              <a:cs typeface="Traditional Arabic" pitchFamily="18" charset="-78"/>
            </a:endParaRPr>
          </a:p>
          <a:p>
            <a:pPr algn="just" rtl="1" eaLnBrk="1" hangingPunct="1">
              <a:lnSpc>
                <a:spcPct val="150000"/>
              </a:lnSpc>
            </a:pPr>
            <a:r>
              <a:rPr lang="ar-SA" sz="2800">
                <a:latin typeface="Traditional Arabic" pitchFamily="18" charset="-78"/>
                <a:cs typeface="Traditional Arabic" pitchFamily="18" charset="-78"/>
              </a:rPr>
              <a:t>يتم تحويل الشكل إلى الجداول التالية: </a:t>
            </a:r>
            <a:endParaRPr lang="en-US" sz="2800">
              <a:latin typeface="Traditional Arabic" pitchFamily="18" charset="-78"/>
              <a:cs typeface="Traditional Arabic" pitchFamily="18" charset="-78"/>
            </a:endParaRPr>
          </a:p>
          <a:p>
            <a:pPr algn="just" rtl="1" eaLnBrk="1" hangingPunct="1">
              <a:lnSpc>
                <a:spcPct val="150000"/>
              </a:lnSpc>
            </a:pPr>
            <a:r>
              <a:rPr lang="ar-SA" sz="2800" b="1">
                <a:latin typeface="Traditional Arabic" pitchFamily="18" charset="-78"/>
                <a:cs typeface="Traditional Arabic" pitchFamily="18" charset="-78"/>
              </a:rPr>
              <a:t>جدول المريض</a:t>
            </a:r>
            <a:r>
              <a:rPr lang="ar-SA" sz="2800">
                <a:latin typeface="Traditional Arabic" pitchFamily="18" charset="-78"/>
                <a:cs typeface="Traditional Arabic" pitchFamily="18" charset="-78"/>
              </a:rPr>
              <a:t> (</a:t>
            </a:r>
            <a:r>
              <a:rPr lang="ar-SA" sz="2800" u="sng">
                <a:latin typeface="Traditional Arabic" pitchFamily="18" charset="-78"/>
                <a:cs typeface="Traditional Arabic" pitchFamily="18" charset="-78"/>
              </a:rPr>
              <a:t>رقم المريض</a:t>
            </a:r>
            <a:r>
              <a:rPr lang="ar-SA" sz="2800">
                <a:latin typeface="Traditional Arabic" pitchFamily="18" charset="-78"/>
                <a:cs typeface="Traditional Arabic" pitchFamily="18" charset="-78"/>
              </a:rPr>
              <a:t>، اسم المريض)</a:t>
            </a:r>
            <a:endParaRPr lang="en-US" sz="2800">
              <a:latin typeface="Traditional Arabic" pitchFamily="18" charset="-78"/>
              <a:cs typeface="Traditional Arabic" pitchFamily="18" charset="-78"/>
            </a:endParaRPr>
          </a:p>
          <a:p>
            <a:pPr algn="just" rtl="1" eaLnBrk="1" hangingPunct="1">
              <a:lnSpc>
                <a:spcPct val="150000"/>
              </a:lnSpc>
            </a:pPr>
            <a:r>
              <a:rPr lang="ar-SA" sz="2800" b="1">
                <a:latin typeface="Traditional Arabic" pitchFamily="18" charset="-78"/>
                <a:cs typeface="Traditional Arabic" pitchFamily="18" charset="-78"/>
              </a:rPr>
              <a:t>جدول الحجرة</a:t>
            </a:r>
            <a:r>
              <a:rPr lang="ar-SA" sz="2800">
                <a:latin typeface="Traditional Arabic" pitchFamily="18" charset="-78"/>
                <a:cs typeface="Traditional Arabic" pitchFamily="18" charset="-78"/>
              </a:rPr>
              <a:t> (</a:t>
            </a:r>
            <a:r>
              <a:rPr lang="ar-SA" sz="2800" u="sng">
                <a:latin typeface="Traditional Arabic" pitchFamily="18" charset="-78"/>
                <a:cs typeface="Traditional Arabic" pitchFamily="18" charset="-78"/>
              </a:rPr>
              <a:t>رقم الحجرة</a:t>
            </a:r>
            <a:r>
              <a:rPr lang="ar-SA" sz="2800">
                <a:latin typeface="Traditional Arabic" pitchFamily="18" charset="-78"/>
                <a:cs typeface="Traditional Arabic" pitchFamily="18" charset="-78"/>
              </a:rPr>
              <a:t>، رقم السرير)</a:t>
            </a:r>
            <a:endParaRPr lang="en-US" sz="2800">
              <a:latin typeface="Traditional Arabic" pitchFamily="18" charset="-78"/>
              <a:cs typeface="Traditional Arabic" pitchFamily="18" charset="-78"/>
            </a:endParaRPr>
          </a:p>
          <a:p>
            <a:pPr algn="just" rtl="1" eaLnBrk="1" hangingPunct="1">
              <a:lnSpc>
                <a:spcPct val="150000"/>
              </a:lnSpc>
            </a:pPr>
            <a:r>
              <a:rPr lang="ar-SA" sz="2800" b="1">
                <a:latin typeface="Traditional Arabic" pitchFamily="18" charset="-78"/>
                <a:cs typeface="Traditional Arabic" pitchFamily="18" charset="-78"/>
              </a:rPr>
              <a:t>جدول ينام</a:t>
            </a:r>
            <a:r>
              <a:rPr lang="ar-SA" sz="2800">
                <a:latin typeface="Traditional Arabic" pitchFamily="18" charset="-78"/>
                <a:cs typeface="Traditional Arabic" pitchFamily="18" charset="-78"/>
              </a:rPr>
              <a:t> (</a:t>
            </a:r>
            <a:r>
              <a:rPr lang="ar-SA" sz="2800" u="sng">
                <a:latin typeface="Traditional Arabic" pitchFamily="18" charset="-78"/>
                <a:cs typeface="Traditional Arabic" pitchFamily="18" charset="-78"/>
              </a:rPr>
              <a:t>رقم الحجرة، رقم المريض</a:t>
            </a:r>
            <a:r>
              <a:rPr lang="ar-SA" sz="2800">
                <a:latin typeface="Traditional Arabic" pitchFamily="18" charset="-78"/>
                <a:cs typeface="Traditional Arabic" pitchFamily="18" charset="-78"/>
              </a:rPr>
              <a:t>)</a:t>
            </a:r>
            <a:endParaRPr lang="en-US" sz="2800">
              <a:latin typeface="Traditional Arabic" pitchFamily="18" charset="-78"/>
              <a:cs typeface="Traditional Arabic" pitchFamily="18" charset="-78"/>
            </a:endParaRPr>
          </a:p>
        </p:txBody>
      </p:sp>
      <p:sp>
        <p:nvSpPr>
          <p:cNvPr id="23555" name="Rectangle 2"/>
          <p:cNvSpPr txBox="1">
            <a:spLocks noChangeArrowheads="1"/>
          </p:cNvSpPr>
          <p:nvPr/>
        </p:nvSpPr>
        <p:spPr bwMode="auto">
          <a:xfrm>
            <a:off x="641350" y="2682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00CC"/>
                </a:solidFill>
                <a:latin typeface="Traditional Arabic" pitchFamily="18" charset="-78"/>
                <a:cs typeface="Traditional Arabic" pitchFamily="18" charset="-78"/>
              </a:rPr>
              <a:t>القاعدة 8: تحويل العلاقة من نوع واحد إلى عديد</a:t>
            </a:r>
            <a:r>
              <a:rPr lang="en-GB" sz="3200" b="1">
                <a:solidFill>
                  <a:srgbClr val="0000CC"/>
                </a:solidFill>
                <a:latin typeface="Traditional Arabic" pitchFamily="18" charset="-78"/>
                <a:cs typeface="Traditional Arabic" pitchFamily="18" charset="-78"/>
              </a:rPr>
              <a:t>N:1 </a:t>
            </a:r>
            <a:endParaRPr lang="en-US" sz="3200" b="1">
              <a:solidFill>
                <a:srgbClr val="0000CC"/>
              </a:solidFill>
              <a:latin typeface="Traditional Arabic" pitchFamily="18" charset="-78"/>
              <a:cs typeface="Traditional Arabic" pitchFamily="18" charset="-78"/>
            </a:endParaRPr>
          </a:p>
        </p:txBody>
      </p:sp>
      <p:grpSp>
        <p:nvGrpSpPr>
          <p:cNvPr id="23556" name="Group 21"/>
          <p:cNvGrpSpPr>
            <a:grpSpLocks/>
          </p:cNvGrpSpPr>
          <p:nvPr/>
        </p:nvGrpSpPr>
        <p:grpSpPr bwMode="auto">
          <a:xfrm>
            <a:off x="2649538" y="1125538"/>
            <a:ext cx="4684712" cy="1778000"/>
            <a:chOff x="495300" y="76200"/>
            <a:chExt cx="4141785" cy="1190626"/>
          </a:xfrm>
        </p:grpSpPr>
        <p:sp>
          <p:nvSpPr>
            <p:cNvPr id="23560" name="Oval 22"/>
            <p:cNvSpPr>
              <a:spLocks noChangeArrowheads="1"/>
            </p:cNvSpPr>
            <p:nvPr/>
          </p:nvSpPr>
          <p:spPr bwMode="auto">
            <a:xfrm>
              <a:off x="1314449" y="76200"/>
              <a:ext cx="845185"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u="sng">
                  <a:latin typeface="Calibri" pitchFamily="34" charset="0"/>
                  <a:ea typeface="Calibri" pitchFamily="34" charset="0"/>
                  <a:cs typeface="Traditional Arabic" pitchFamily="18" charset="-78"/>
                </a:rPr>
                <a:t>رقم الحجرة</a:t>
              </a:r>
              <a:endParaRPr lang="en-US" sz="2400">
                <a:latin typeface="Calibri" pitchFamily="34" charset="0"/>
                <a:ea typeface="Calibri" pitchFamily="34" charset="0"/>
                <a:cs typeface="Traditional Arabic" pitchFamily="18" charset="-78"/>
              </a:endParaRPr>
            </a:p>
            <a:p>
              <a:pPr algn="ctr">
                <a:lnSpc>
                  <a:spcPct val="107000"/>
                </a:lnSpc>
                <a:spcAft>
                  <a:spcPts val="800"/>
                </a:spcAft>
              </a:pPr>
              <a:r>
                <a:rPr lang="en-GB" sz="800">
                  <a:latin typeface="Calibri" pitchFamily="34" charset="0"/>
                  <a:ea typeface="Calibri" pitchFamily="34" charset="0"/>
                  <a:cs typeface="Traditional Arabic" pitchFamily="18" charset="-78"/>
                </a:rPr>
                <a:t> </a:t>
              </a:r>
              <a:endParaRPr lang="en-US" sz="1100">
                <a:latin typeface="Calibri" pitchFamily="34" charset="0"/>
                <a:ea typeface="Calibri" pitchFamily="34" charset="0"/>
                <a:cs typeface="Traditional Arabic" pitchFamily="18" charset="-78"/>
              </a:endParaRPr>
            </a:p>
          </p:txBody>
        </p:sp>
        <p:cxnSp>
          <p:nvCxnSpPr>
            <p:cNvPr id="23561" name="AutoShape 122"/>
            <p:cNvCxnSpPr>
              <a:cxnSpLocks noChangeShapeType="1"/>
              <a:stCxn id="23560" idx="4"/>
              <a:endCxn id="23574" idx="0"/>
            </p:cNvCxnSpPr>
            <p:nvPr/>
          </p:nvCxnSpPr>
          <p:spPr bwMode="auto">
            <a:xfrm flipH="1">
              <a:off x="1348422" y="455930"/>
              <a:ext cx="388620" cy="31559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grpSp>
          <p:nvGrpSpPr>
            <p:cNvPr id="23562" name="Group 24"/>
            <p:cNvGrpSpPr>
              <a:grpSpLocks/>
            </p:cNvGrpSpPr>
            <p:nvPr/>
          </p:nvGrpSpPr>
          <p:grpSpPr bwMode="auto">
            <a:xfrm>
              <a:off x="495300" y="76200"/>
              <a:ext cx="4141785" cy="1190626"/>
              <a:chOff x="495300" y="47625"/>
              <a:chExt cx="4141785" cy="1190626"/>
            </a:xfrm>
          </p:grpSpPr>
          <p:sp>
            <p:nvSpPr>
              <p:cNvPr id="23565" name="Text Box 320"/>
              <p:cNvSpPr txBox="1">
                <a:spLocks noChangeArrowheads="1"/>
              </p:cNvSpPr>
              <p:nvPr/>
            </p:nvSpPr>
            <p:spPr bwMode="auto">
              <a:xfrm>
                <a:off x="1906269" y="628648"/>
                <a:ext cx="1598932" cy="2762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r" rtl="1" eaLnBrk="1" hangingPunct="1">
                  <a:lnSpc>
                    <a:spcPct val="107000"/>
                  </a:lnSpc>
                  <a:spcAft>
                    <a:spcPts val="800"/>
                  </a:spcAft>
                </a:pPr>
                <a:r>
                  <a:rPr lang="ar-SA" sz="1100" b="1">
                    <a:latin typeface="Calibri" pitchFamily="34" charset="0"/>
                  </a:rPr>
                  <a:t>1                                 </a:t>
                </a:r>
                <a:r>
                  <a:rPr lang="en-GB" sz="1100" b="1">
                    <a:latin typeface="Calibri" pitchFamily="34" charset="0"/>
                  </a:rPr>
                  <a:t>   </a:t>
                </a:r>
                <a:r>
                  <a:rPr lang="en-GB" sz="1100" b="1"/>
                  <a:t> </a:t>
                </a:r>
                <a:r>
                  <a:rPr lang="en-GB" sz="1100" b="1">
                    <a:latin typeface="Calibri" pitchFamily="34" charset="0"/>
                  </a:rPr>
                  <a:t>N</a:t>
                </a:r>
                <a:endParaRPr lang="en-US" sz="1100">
                  <a:latin typeface="Calibri" pitchFamily="34" charset="0"/>
                </a:endParaRPr>
              </a:p>
            </p:txBody>
          </p:sp>
          <p:grpSp>
            <p:nvGrpSpPr>
              <p:cNvPr id="23566" name="Group 28"/>
              <p:cNvGrpSpPr>
                <a:grpSpLocks/>
              </p:cNvGrpSpPr>
              <p:nvPr/>
            </p:nvGrpSpPr>
            <p:grpSpPr bwMode="auto">
              <a:xfrm>
                <a:off x="495300" y="47625"/>
                <a:ext cx="4141785" cy="1190626"/>
                <a:chOff x="495300" y="47625"/>
                <a:chExt cx="4141785" cy="1190626"/>
              </a:xfrm>
            </p:grpSpPr>
            <p:cxnSp>
              <p:nvCxnSpPr>
                <p:cNvPr id="23567" name="AutoShape 309"/>
                <p:cNvCxnSpPr>
                  <a:cxnSpLocks noChangeShapeType="1"/>
                </p:cNvCxnSpPr>
                <p:nvPr/>
              </p:nvCxnSpPr>
              <p:spPr bwMode="auto">
                <a:xfrm>
                  <a:off x="1647825" y="923925"/>
                  <a:ext cx="2056130" cy="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23568" name="Rectangle 30"/>
                <p:cNvSpPr>
                  <a:spLocks noChangeArrowheads="1"/>
                </p:cNvSpPr>
                <p:nvPr/>
              </p:nvSpPr>
              <p:spPr bwMode="auto">
                <a:xfrm>
                  <a:off x="3505200" y="733425"/>
                  <a:ext cx="1076325" cy="342901"/>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600" b="1">
                      <a:latin typeface="Calibri" pitchFamily="34" charset="0"/>
                    </a:rPr>
                    <a:t>المريض</a:t>
                  </a:r>
                  <a:endParaRPr lang="en-US" sz="1200">
                    <a:latin typeface="Calibri" pitchFamily="34" charset="0"/>
                  </a:endParaRPr>
                </a:p>
              </p:txBody>
            </p:sp>
            <p:sp>
              <p:nvSpPr>
                <p:cNvPr id="23569" name="AutoShape 319"/>
                <p:cNvSpPr>
                  <a:spLocks noChangeArrowheads="1"/>
                </p:cNvSpPr>
                <p:nvPr/>
              </p:nvSpPr>
              <p:spPr bwMode="auto">
                <a:xfrm>
                  <a:off x="2238375" y="590551"/>
                  <a:ext cx="923925" cy="647700"/>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1400" b="1">
                      <a:latin typeface="Calibri" pitchFamily="34" charset="0"/>
                    </a:rPr>
                    <a:t>ينام</a:t>
                  </a:r>
                  <a:endParaRPr lang="en-US">
                    <a:latin typeface="Calibri" pitchFamily="34" charset="0"/>
                  </a:endParaRPr>
                </a:p>
              </p:txBody>
            </p:sp>
            <p:sp>
              <p:nvSpPr>
                <p:cNvPr id="23570" name="Oval 32"/>
                <p:cNvSpPr>
                  <a:spLocks noChangeArrowheads="1"/>
                </p:cNvSpPr>
                <p:nvPr/>
              </p:nvSpPr>
              <p:spPr bwMode="auto">
                <a:xfrm>
                  <a:off x="495300" y="47625"/>
                  <a:ext cx="75946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رقم السرير</a:t>
                  </a:r>
                  <a:endParaRPr lang="en-US" sz="2000">
                    <a:latin typeface="Calibri" pitchFamily="34" charset="0"/>
                    <a:ea typeface="Calibri" pitchFamily="34" charset="0"/>
                    <a:cs typeface="Traditional Arabic" pitchFamily="18" charset="-78"/>
                  </a:endParaRPr>
                </a:p>
              </p:txBody>
            </p:sp>
            <p:cxnSp>
              <p:nvCxnSpPr>
                <p:cNvPr id="23571" name="AutoShape 122"/>
                <p:cNvCxnSpPr>
                  <a:cxnSpLocks noChangeShapeType="1"/>
                  <a:stCxn id="23570" idx="4"/>
                  <a:endCxn id="23574" idx="0"/>
                </p:cNvCxnSpPr>
                <p:nvPr/>
              </p:nvCxnSpPr>
              <p:spPr bwMode="auto">
                <a:xfrm>
                  <a:off x="875030" y="427355"/>
                  <a:ext cx="473392" cy="31559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23572" name="Oval 34"/>
                <p:cNvSpPr>
                  <a:spLocks noChangeArrowheads="1"/>
                </p:cNvSpPr>
                <p:nvPr/>
              </p:nvSpPr>
              <p:spPr bwMode="auto">
                <a:xfrm>
                  <a:off x="3836985" y="47625"/>
                  <a:ext cx="80010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المريض</a:t>
                  </a:r>
                  <a:endParaRPr lang="en-US" sz="2000">
                    <a:latin typeface="Calibri" pitchFamily="34" charset="0"/>
                    <a:ea typeface="Calibri" pitchFamily="34" charset="0"/>
                    <a:cs typeface="Traditional Arabic" pitchFamily="18" charset="-78"/>
                  </a:endParaRPr>
                </a:p>
              </p:txBody>
            </p:sp>
            <p:cxnSp>
              <p:nvCxnSpPr>
                <p:cNvPr id="23573" name="AutoShape 122"/>
                <p:cNvCxnSpPr>
                  <a:cxnSpLocks noChangeShapeType="1"/>
                  <a:stCxn id="23572" idx="4"/>
                  <a:endCxn id="23568" idx="0"/>
                </p:cNvCxnSpPr>
                <p:nvPr/>
              </p:nvCxnSpPr>
              <p:spPr bwMode="auto">
                <a:xfrm flipH="1">
                  <a:off x="4043363" y="427355"/>
                  <a:ext cx="193672" cy="30607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23574" name="Rectangle 36"/>
                <p:cNvSpPr>
                  <a:spLocks noChangeArrowheads="1"/>
                </p:cNvSpPr>
                <p:nvPr/>
              </p:nvSpPr>
              <p:spPr bwMode="auto">
                <a:xfrm>
                  <a:off x="790574" y="742950"/>
                  <a:ext cx="1115695" cy="32385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600" b="1">
                      <a:latin typeface="Calibri" pitchFamily="34" charset="0"/>
                    </a:rPr>
                    <a:t>الحجرة</a:t>
                  </a:r>
                  <a:endParaRPr lang="en-US" sz="1200">
                    <a:latin typeface="Calibri" pitchFamily="34" charset="0"/>
                  </a:endParaRPr>
                </a:p>
              </p:txBody>
            </p:sp>
          </p:grpSp>
        </p:grpSp>
        <p:sp>
          <p:nvSpPr>
            <p:cNvPr id="23563" name="Oval 25"/>
            <p:cNvSpPr>
              <a:spLocks noChangeArrowheads="1"/>
            </p:cNvSpPr>
            <p:nvPr/>
          </p:nvSpPr>
          <p:spPr bwMode="auto">
            <a:xfrm>
              <a:off x="2850369" y="76200"/>
              <a:ext cx="912006"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a:latin typeface="Calibri" pitchFamily="34" charset="0"/>
                  <a:ea typeface="Calibri" pitchFamily="34" charset="0"/>
                  <a:cs typeface="Traditional Arabic" pitchFamily="18" charset="-78"/>
                </a:rPr>
                <a:t>اسم المريض</a:t>
              </a:r>
              <a:endParaRPr lang="en-US" sz="2400">
                <a:latin typeface="Calibri" pitchFamily="34" charset="0"/>
                <a:ea typeface="Calibri" pitchFamily="34" charset="0"/>
                <a:cs typeface="Traditional Arabic" pitchFamily="18" charset="-78"/>
              </a:endParaRPr>
            </a:p>
          </p:txBody>
        </p:sp>
        <p:cxnSp>
          <p:nvCxnSpPr>
            <p:cNvPr id="23564" name="AutoShape 122"/>
            <p:cNvCxnSpPr>
              <a:cxnSpLocks noChangeShapeType="1"/>
              <a:stCxn id="23563" idx="4"/>
              <a:endCxn id="23568" idx="0"/>
            </p:cNvCxnSpPr>
            <p:nvPr/>
          </p:nvCxnSpPr>
          <p:spPr bwMode="auto">
            <a:xfrm>
              <a:off x="3306372" y="455930"/>
              <a:ext cx="736991" cy="30607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grpSp>
      <p:sp>
        <p:nvSpPr>
          <p:cNvPr id="23557" name="Line 20"/>
          <p:cNvSpPr>
            <a:spLocks noChangeShapeType="1"/>
          </p:cNvSpPr>
          <p:nvPr/>
        </p:nvSpPr>
        <p:spPr bwMode="auto">
          <a:xfrm flipH="1">
            <a:off x="6896100" y="5589588"/>
            <a:ext cx="865188"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3558" name="Line 21"/>
          <p:cNvSpPr>
            <a:spLocks noChangeShapeType="1"/>
          </p:cNvSpPr>
          <p:nvPr/>
        </p:nvSpPr>
        <p:spPr bwMode="auto">
          <a:xfrm flipH="1">
            <a:off x="5673725" y="5589588"/>
            <a:ext cx="865188"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pic>
        <p:nvPicPr>
          <p:cNvPr id="47126" name="~PP33788.WAV">
            <a:hlinkClick r:id="" action="ppaction://media"/>
          </p:cNvPr>
          <p:cNvPicPr>
            <a:picLocks noRot="1" noChangeAspect="1" noChangeArrowheads="1"/>
          </p:cNvPicPr>
          <p:nvPr>
            <a:wavAudioFile r:embed="rId1" name="~PP3250.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471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7126"/>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lnSpc>
                <a:spcPct val="150000"/>
              </a:lnSpc>
            </a:pPr>
            <a:r>
              <a:rPr lang="ar-SA" sz="2800">
                <a:latin typeface="Calibri" pitchFamily="34" charset="0"/>
              </a:rPr>
              <a:t>العلاقة الدائرية هي علاقة الكيان مع نفسه، حيث يشارك الكيان مع نفسه أكثر من مرة في علاقة تكرارية.</a:t>
            </a:r>
          </a:p>
          <a:p>
            <a:pPr algn="just" rtl="1" eaLnBrk="1" hangingPunct="1">
              <a:lnSpc>
                <a:spcPct val="150000"/>
              </a:lnSpc>
            </a:pPr>
            <a:r>
              <a:rPr lang="ar-SA" sz="2800">
                <a:latin typeface="Calibri" pitchFamily="34" charset="0"/>
              </a:rPr>
              <a:t>عملية تحويل العلاقة الدائرية تعتمد على نوع علاقة الكيان بنفسه إن كانت واحد إلى واحد، واحد إلى عديد أو عديد إلى عديد.</a:t>
            </a:r>
            <a:endParaRPr lang="en-US" sz="2800">
              <a:latin typeface="Traditional Arabic" pitchFamily="18" charset="-78"/>
              <a:cs typeface="Traditional Arabic" pitchFamily="18" charset="-78"/>
            </a:endParaRPr>
          </a:p>
        </p:txBody>
      </p:sp>
      <p:sp>
        <p:nvSpPr>
          <p:cNvPr id="24579" name="Rectangle 2"/>
          <p:cNvSpPr txBox="1">
            <a:spLocks noChangeArrowheads="1"/>
          </p:cNvSpPr>
          <p:nvPr/>
        </p:nvSpPr>
        <p:spPr bwMode="auto">
          <a:xfrm>
            <a:off x="641350" y="2682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rtl="1" eaLnBrk="1" hangingPunct="1"/>
            <a:r>
              <a:rPr lang="ar-SA" sz="3200" b="1">
                <a:solidFill>
                  <a:srgbClr val="0000CC"/>
                </a:solidFill>
                <a:latin typeface="Traditional Arabic" pitchFamily="18" charset="-78"/>
                <a:cs typeface="Traditional Arabic" pitchFamily="18" charset="-78"/>
              </a:rPr>
              <a:t>القاعدة 9: تحويل العلاقة الدائرية </a:t>
            </a:r>
            <a:r>
              <a:rPr lang="en-GB" sz="3200" b="1">
                <a:solidFill>
                  <a:srgbClr val="0000CC"/>
                </a:solidFill>
                <a:latin typeface="Traditional Arabic" pitchFamily="18" charset="-78"/>
                <a:cs typeface="Traditional Arabic" pitchFamily="18" charset="-78"/>
              </a:rPr>
              <a:t>Recursive Relationship </a:t>
            </a:r>
            <a:endParaRPr lang="en-US" sz="3200" b="1">
              <a:solidFill>
                <a:srgbClr val="0000CC"/>
              </a:solidFill>
              <a:latin typeface="Traditional Arabic" pitchFamily="18" charset="-78"/>
              <a:cs typeface="Traditional Arabic" pitchFamily="18" charset="-78"/>
            </a:endParaRPr>
          </a:p>
        </p:txBody>
      </p:sp>
      <p:pic>
        <p:nvPicPr>
          <p:cNvPr id="49157" name="~PP13804.WAV">
            <a:hlinkClick r:id="" action="ppaction://media"/>
          </p:cNvPr>
          <p:cNvPicPr>
            <a:picLocks noRot="1" noChangeAspect="1" noChangeArrowheads="1"/>
          </p:cNvPicPr>
          <p:nvPr>
            <a:wavAudioFile r:embed="rId1" name="~PP1115.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4915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9157"/>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lnSpc>
                <a:spcPct val="150000"/>
              </a:lnSpc>
            </a:pPr>
            <a:r>
              <a:rPr lang="ar-SA" sz="2800">
                <a:latin typeface="Calibri" pitchFamily="34" charset="0"/>
              </a:rPr>
              <a:t>في هذا النوع يتم إضافة خاصية جديدة للجدول وتكون بنفس نوع خاصية المفتاح الرئيسي وتكون أحيانا بنفس اسم العلاقة أو يتم اعطائها اسم يدل على العلاقة.</a:t>
            </a:r>
            <a:endParaRPr lang="en-US" sz="2800">
              <a:latin typeface="Traditional Arabic" pitchFamily="18" charset="-78"/>
              <a:cs typeface="Traditional Arabic" pitchFamily="18" charset="-78"/>
            </a:endParaRPr>
          </a:p>
          <a:p>
            <a:pPr algn="just" rtl="1" eaLnBrk="1" hangingPunct="1">
              <a:lnSpc>
                <a:spcPct val="150000"/>
              </a:lnSpc>
            </a:pPr>
            <a:r>
              <a:rPr lang="ar-SA" sz="2800">
                <a:latin typeface="Calibri" pitchFamily="34" charset="0"/>
              </a:rPr>
              <a:t>الشكل التالي يقدم مثالا لكيان الموظف الذين يرتبط بنفسه من خلال علاقة يتزوج من، هذا يعني أن الموظف الموجود في هذا الكيان قد يكون متزوجًا من موظفة آخرى في نفس الكيان. </a:t>
            </a:r>
            <a:endParaRPr lang="en-US" sz="2800">
              <a:latin typeface="Traditional Arabic" pitchFamily="18" charset="-78"/>
              <a:cs typeface="Traditional Arabic" pitchFamily="18" charset="-78"/>
            </a:endParaRPr>
          </a:p>
        </p:txBody>
      </p:sp>
      <p:sp>
        <p:nvSpPr>
          <p:cNvPr id="25603" name="Rectangle 2"/>
          <p:cNvSpPr txBox="1">
            <a:spLocks noChangeArrowheads="1"/>
          </p:cNvSpPr>
          <p:nvPr/>
        </p:nvSpPr>
        <p:spPr bwMode="auto">
          <a:xfrm>
            <a:off x="641350" y="1158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r>
              <a:rPr lang="ar-SA" sz="3200" b="1">
                <a:solidFill>
                  <a:srgbClr val="0000CC"/>
                </a:solidFill>
                <a:latin typeface="Traditional Arabic" pitchFamily="18" charset="-78"/>
                <a:cs typeface="Traditional Arabic" pitchFamily="18" charset="-78"/>
              </a:rPr>
              <a:t>القاعدة 9: تحويل العلاقة الدائرية</a:t>
            </a:r>
            <a:r>
              <a:rPr lang="en-GB" sz="3200" b="1">
                <a:solidFill>
                  <a:srgbClr val="0000CC"/>
                </a:solidFill>
                <a:latin typeface="Traditional Arabic" pitchFamily="18" charset="-78"/>
                <a:cs typeface="Traditional Arabic" pitchFamily="18" charset="-78"/>
              </a:rPr>
              <a:t>Recursive Relationship </a:t>
            </a:r>
            <a:endParaRPr lang="ar-SA" sz="3200" b="1">
              <a:solidFill>
                <a:srgbClr val="0000CC"/>
              </a:solidFill>
              <a:latin typeface="Traditional Arabic" pitchFamily="18" charset="-78"/>
              <a:cs typeface="Traditional Arabic" pitchFamily="18" charset="-78"/>
            </a:endParaRPr>
          </a:p>
          <a:p>
            <a:pPr algn="ctr" rtl="1" eaLnBrk="1" hangingPunct="1"/>
            <a:r>
              <a:rPr lang="ar-SA" sz="3200" b="1">
                <a:solidFill>
                  <a:srgbClr val="FF0000"/>
                </a:solidFill>
                <a:latin typeface="Traditional Arabic" pitchFamily="18" charset="-78"/>
                <a:cs typeface="Traditional Arabic" pitchFamily="18" charset="-78"/>
              </a:rPr>
              <a:t> من نوع واحد إلى واحد </a:t>
            </a:r>
            <a:r>
              <a:rPr lang="en-US" sz="3200" b="1">
                <a:solidFill>
                  <a:srgbClr val="FF0000"/>
                </a:solidFill>
                <a:latin typeface="Traditional Arabic" pitchFamily="18" charset="-78"/>
                <a:cs typeface="Traditional Arabic" pitchFamily="18" charset="-78"/>
              </a:rPr>
              <a:t>One to One </a:t>
            </a:r>
          </a:p>
        </p:txBody>
      </p:sp>
      <p:pic>
        <p:nvPicPr>
          <p:cNvPr id="51213" name="~PP23804.WAV">
            <a:hlinkClick r:id="" action="ppaction://media"/>
          </p:cNvPr>
          <p:cNvPicPr>
            <a:picLocks noRot="1" noChangeAspect="1" noChangeArrowheads="1"/>
          </p:cNvPicPr>
          <p:nvPr>
            <a:wavAudioFile r:embed="rId1" name="~PP2710.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5605" name="Group 12"/>
          <p:cNvGrpSpPr>
            <a:grpSpLocks/>
          </p:cNvGrpSpPr>
          <p:nvPr/>
        </p:nvGrpSpPr>
        <p:grpSpPr bwMode="auto">
          <a:xfrm>
            <a:off x="2922588" y="4292600"/>
            <a:ext cx="1958975" cy="2376488"/>
            <a:chOff x="2922017" y="4221087"/>
            <a:chExt cx="1958975" cy="2376265"/>
          </a:xfrm>
        </p:grpSpPr>
        <p:grpSp>
          <p:nvGrpSpPr>
            <p:cNvPr id="25606" name="Group 13"/>
            <p:cNvGrpSpPr>
              <a:grpSpLocks/>
            </p:cNvGrpSpPr>
            <p:nvPr/>
          </p:nvGrpSpPr>
          <p:grpSpPr bwMode="auto">
            <a:xfrm>
              <a:off x="2922017" y="4877137"/>
              <a:ext cx="1958975" cy="1720215"/>
              <a:chOff x="3524254" y="733425"/>
              <a:chExt cx="1959610" cy="1720215"/>
            </a:xfrm>
          </p:grpSpPr>
          <p:grpSp>
            <p:nvGrpSpPr>
              <p:cNvPr id="25611" name="Group 18"/>
              <p:cNvGrpSpPr>
                <a:grpSpLocks/>
              </p:cNvGrpSpPr>
              <p:nvPr/>
            </p:nvGrpSpPr>
            <p:grpSpPr bwMode="auto">
              <a:xfrm>
                <a:off x="3524254" y="733425"/>
                <a:ext cx="1959610" cy="1720215"/>
                <a:chOff x="3524254" y="704850"/>
                <a:chExt cx="1959610" cy="1720215"/>
              </a:xfrm>
            </p:grpSpPr>
            <p:sp>
              <p:nvSpPr>
                <p:cNvPr id="25613" name="Text Box 320"/>
                <p:cNvSpPr txBox="1">
                  <a:spLocks noChangeArrowheads="1"/>
                </p:cNvSpPr>
                <p:nvPr/>
              </p:nvSpPr>
              <p:spPr bwMode="auto">
                <a:xfrm>
                  <a:off x="3524254" y="1238250"/>
                  <a:ext cx="1959610" cy="2762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r" rtl="1" eaLnBrk="1" hangingPunct="1">
                    <a:lnSpc>
                      <a:spcPct val="107000"/>
                    </a:lnSpc>
                    <a:spcAft>
                      <a:spcPts val="800"/>
                    </a:spcAft>
                  </a:pPr>
                  <a:r>
                    <a:rPr lang="ar-SA" sz="1100" b="1">
                      <a:latin typeface="Calibri" pitchFamily="34" charset="0"/>
                    </a:rPr>
                    <a:t>1	</a:t>
                  </a:r>
                  <a:r>
                    <a:rPr lang="en-US" sz="1100" b="1">
                      <a:latin typeface="Calibri" pitchFamily="34" charset="0"/>
                    </a:rPr>
                    <a:t>               </a:t>
                  </a:r>
                  <a:r>
                    <a:rPr lang="ar-SA" sz="1100" b="1">
                      <a:latin typeface="Calibri" pitchFamily="34" charset="0"/>
                    </a:rPr>
                    <a:t>   </a:t>
                  </a:r>
                  <a:r>
                    <a:rPr lang="en-GB" sz="1100" b="1">
                      <a:latin typeface="Calibri" pitchFamily="34" charset="0"/>
                    </a:rPr>
                    <a:t>    </a:t>
                  </a:r>
                  <a:r>
                    <a:rPr lang="en-GB" sz="1100" b="1"/>
                    <a:t> </a:t>
                  </a:r>
                  <a:r>
                    <a:rPr lang="ar-SA" sz="1100" b="1">
                      <a:latin typeface="Calibri" pitchFamily="34" charset="0"/>
                    </a:rPr>
                    <a:t>1</a:t>
                  </a:r>
                  <a:endParaRPr lang="en-US" sz="1100">
                    <a:latin typeface="Calibri" pitchFamily="34" charset="0"/>
                  </a:endParaRPr>
                </a:p>
              </p:txBody>
            </p:sp>
            <p:grpSp>
              <p:nvGrpSpPr>
                <p:cNvPr id="25614" name="Group 21"/>
                <p:cNvGrpSpPr>
                  <a:grpSpLocks/>
                </p:cNvGrpSpPr>
                <p:nvPr/>
              </p:nvGrpSpPr>
              <p:grpSpPr bwMode="auto">
                <a:xfrm>
                  <a:off x="3705225" y="704850"/>
                  <a:ext cx="1639570" cy="1720215"/>
                  <a:chOff x="3705225" y="704850"/>
                  <a:chExt cx="1639570" cy="1720215"/>
                </a:xfrm>
              </p:grpSpPr>
              <p:cxnSp>
                <p:nvCxnSpPr>
                  <p:cNvPr id="25615" name="AutoShape 309"/>
                  <p:cNvCxnSpPr>
                    <a:cxnSpLocks noChangeShapeType="1"/>
                    <a:endCxn id="25617" idx="1"/>
                  </p:cNvCxnSpPr>
                  <p:nvPr/>
                </p:nvCxnSpPr>
                <p:spPr bwMode="auto">
                  <a:xfrm>
                    <a:off x="3705225" y="1101090"/>
                    <a:ext cx="321288" cy="892493"/>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25616" name="Rectangle 23"/>
                  <p:cNvSpPr>
                    <a:spLocks noChangeArrowheads="1"/>
                  </p:cNvSpPr>
                  <p:nvPr/>
                </p:nvSpPr>
                <p:spPr bwMode="auto">
                  <a:xfrm>
                    <a:off x="3705225" y="704850"/>
                    <a:ext cx="1639570" cy="39624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b="1">
                        <a:latin typeface="Calibri" pitchFamily="34" charset="0"/>
                      </a:rPr>
                      <a:t>الموظف</a:t>
                    </a:r>
                    <a:endParaRPr lang="en-US" sz="1400">
                      <a:latin typeface="Calibri" pitchFamily="34" charset="0"/>
                    </a:endParaRPr>
                  </a:p>
                </p:txBody>
              </p:sp>
              <p:sp>
                <p:nvSpPr>
                  <p:cNvPr id="25617" name="AutoShape 319"/>
                  <p:cNvSpPr>
                    <a:spLocks noChangeArrowheads="1"/>
                  </p:cNvSpPr>
                  <p:nvPr/>
                </p:nvSpPr>
                <p:spPr bwMode="auto">
                  <a:xfrm>
                    <a:off x="4026513" y="1562100"/>
                    <a:ext cx="983616" cy="862965"/>
                  </a:xfrm>
                  <a:prstGeom prst="diamond">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100" b="1">
                        <a:latin typeface="Calibri" pitchFamily="34" charset="0"/>
                      </a:rPr>
                      <a:t>يتزوج من</a:t>
                    </a:r>
                    <a:endParaRPr lang="en-US" sz="1100">
                      <a:latin typeface="Calibri" pitchFamily="34" charset="0"/>
                    </a:endParaRPr>
                  </a:p>
                </p:txBody>
              </p:sp>
            </p:grpSp>
          </p:grpSp>
          <p:cxnSp>
            <p:nvCxnSpPr>
              <p:cNvPr id="25612" name="AutoShape 309"/>
              <p:cNvCxnSpPr>
                <a:cxnSpLocks noChangeShapeType="1"/>
                <a:endCxn id="25617" idx="3"/>
              </p:cNvCxnSpPr>
              <p:nvPr/>
            </p:nvCxnSpPr>
            <p:spPr bwMode="auto">
              <a:xfrm flipH="1">
                <a:off x="5010128" y="1129665"/>
                <a:ext cx="334666" cy="892493"/>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grpSp>
        <p:sp>
          <p:nvSpPr>
            <p:cNvPr id="25607" name="Oval 14"/>
            <p:cNvSpPr>
              <a:spLocks noChangeArrowheads="1"/>
            </p:cNvSpPr>
            <p:nvPr/>
          </p:nvSpPr>
          <p:spPr bwMode="auto">
            <a:xfrm>
              <a:off x="3954832" y="4221088"/>
              <a:ext cx="905155" cy="567127"/>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الموظف</a:t>
              </a:r>
              <a:endParaRPr lang="en-US" sz="2000">
                <a:latin typeface="Calibri" pitchFamily="34" charset="0"/>
                <a:ea typeface="Calibri" pitchFamily="34" charset="0"/>
              </a:endParaRPr>
            </a:p>
          </p:txBody>
        </p:sp>
        <p:sp>
          <p:nvSpPr>
            <p:cNvPr id="25608" name="Oval 15"/>
            <p:cNvSpPr>
              <a:spLocks noChangeArrowheads="1"/>
            </p:cNvSpPr>
            <p:nvPr/>
          </p:nvSpPr>
          <p:spPr bwMode="auto">
            <a:xfrm>
              <a:off x="2971535" y="4221087"/>
              <a:ext cx="905155" cy="567127"/>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100">
                  <a:latin typeface="Calibri" pitchFamily="34" charset="0"/>
                  <a:ea typeface="Calibri" pitchFamily="34" charset="0"/>
                  <a:cs typeface="Traditional Arabic" pitchFamily="18" charset="-78"/>
                </a:rPr>
                <a:t>اسم الموظف</a:t>
              </a:r>
              <a:endParaRPr lang="en-US" sz="1100">
                <a:latin typeface="Calibri" pitchFamily="34" charset="0"/>
                <a:ea typeface="Calibri" pitchFamily="34" charset="0"/>
                <a:cs typeface="Traditional Arabic" pitchFamily="18" charset="-78"/>
              </a:endParaRPr>
            </a:p>
          </p:txBody>
        </p:sp>
        <p:cxnSp>
          <p:nvCxnSpPr>
            <p:cNvPr id="17" name="Straight Connector 16"/>
            <p:cNvCxnSpPr>
              <a:stCxn id="25608" idx="4"/>
            </p:cNvCxnSpPr>
            <p:nvPr/>
          </p:nvCxnSpPr>
          <p:spPr>
            <a:xfrm>
              <a:off x="3423667" y="4787772"/>
              <a:ext cx="0" cy="88892"/>
            </a:xfrm>
            <a:prstGeom prst="line">
              <a:avLst/>
            </a:prstGeom>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4449192" y="4779835"/>
              <a:ext cx="0" cy="88892"/>
            </a:xfrm>
            <a:prstGeom prst="line">
              <a:avLst/>
            </a:prstGeom>
          </p:spPr>
          <p:style>
            <a:lnRef idx="1">
              <a:schemeClr val="dk1"/>
            </a:lnRef>
            <a:fillRef idx="0">
              <a:schemeClr val="dk1"/>
            </a:fillRef>
            <a:effectRef idx="0">
              <a:schemeClr val="dk1"/>
            </a:effectRef>
            <a:fontRef idx="minor">
              <a:schemeClr val="tx1"/>
            </a:fontRef>
          </p:style>
        </p:cxnSp>
      </p:gr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512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1213"/>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endParaRPr lang="ar-SA"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a:p>
            <a:pPr algn="just" rtl="1" eaLnBrk="1" hangingPunct="1"/>
            <a:r>
              <a:rPr lang="ar-SA" sz="2800">
                <a:latin typeface="Traditional Arabic" pitchFamily="18" charset="-78"/>
                <a:cs typeface="Traditional Arabic" pitchFamily="18" charset="-78"/>
              </a:rPr>
              <a:t>يتم تحويل الشكل السابق إلى الجدول التالي:</a:t>
            </a:r>
          </a:p>
          <a:p>
            <a:pPr algn="just" rtl="1" eaLnBrk="1" hangingPunct="1"/>
            <a:r>
              <a:rPr lang="ar-SA" sz="2800" b="1">
                <a:latin typeface="Traditional Arabic" pitchFamily="18" charset="-78"/>
                <a:cs typeface="Traditional Arabic" pitchFamily="18" charset="-78"/>
              </a:rPr>
              <a:t>جدول الموظف</a:t>
            </a:r>
            <a:r>
              <a:rPr lang="ar-SA" sz="2800">
                <a:latin typeface="Traditional Arabic" pitchFamily="18" charset="-78"/>
                <a:cs typeface="Traditional Arabic" pitchFamily="18" charset="-78"/>
              </a:rPr>
              <a:t> (</a:t>
            </a:r>
            <a:r>
              <a:rPr lang="ar-SA" sz="2800" u="sng">
                <a:latin typeface="Traditional Arabic" pitchFamily="18" charset="-78"/>
                <a:cs typeface="Traditional Arabic" pitchFamily="18" charset="-78"/>
              </a:rPr>
              <a:t>رقم الموظف</a:t>
            </a:r>
            <a:r>
              <a:rPr lang="ar-SA" sz="2800">
                <a:latin typeface="Traditional Arabic" pitchFamily="18" charset="-78"/>
                <a:cs typeface="Traditional Arabic" pitchFamily="18" charset="-78"/>
              </a:rPr>
              <a:t>، اسم الموظف، الزوجة، ... )</a:t>
            </a:r>
          </a:p>
          <a:p>
            <a:pPr algn="just" rtl="1" eaLnBrk="1" hangingPunct="1"/>
            <a:r>
              <a:rPr lang="ar-SA" sz="2800">
                <a:latin typeface="Traditional Arabic" pitchFamily="18" charset="-78"/>
                <a:cs typeface="Traditional Arabic" pitchFamily="18" charset="-78"/>
              </a:rPr>
              <a:t> ويتم تمثيله كما في الشكل التالي:</a:t>
            </a:r>
            <a:endParaRPr lang="en-US" sz="2800">
              <a:latin typeface="Traditional Arabic" pitchFamily="18" charset="-78"/>
              <a:cs typeface="Traditional Arabic" pitchFamily="18" charset="-78"/>
            </a:endParaRPr>
          </a:p>
          <a:p>
            <a:pPr algn="just" rtl="1" eaLnBrk="1" hangingPunct="1"/>
            <a:endParaRPr lang="en-US" sz="2800">
              <a:latin typeface="Traditional Arabic" pitchFamily="18" charset="-78"/>
              <a:cs typeface="Traditional Arabic" pitchFamily="18" charset="-78"/>
            </a:endParaRPr>
          </a:p>
        </p:txBody>
      </p:sp>
      <p:sp>
        <p:nvSpPr>
          <p:cNvPr id="26627" name="Rectangle 2"/>
          <p:cNvSpPr txBox="1">
            <a:spLocks noChangeArrowheads="1"/>
          </p:cNvSpPr>
          <p:nvPr/>
        </p:nvSpPr>
        <p:spPr bwMode="auto">
          <a:xfrm>
            <a:off x="641350" y="1158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r>
              <a:rPr lang="ar-SA" sz="3200" b="1">
                <a:solidFill>
                  <a:srgbClr val="0000CC"/>
                </a:solidFill>
                <a:latin typeface="Traditional Arabic" pitchFamily="18" charset="-78"/>
                <a:cs typeface="Traditional Arabic" pitchFamily="18" charset="-78"/>
              </a:rPr>
              <a:t>القاعدة 9: تحويل العلاقة الدائرية</a:t>
            </a:r>
            <a:r>
              <a:rPr lang="en-GB" sz="3200" b="1">
                <a:solidFill>
                  <a:srgbClr val="0000CC"/>
                </a:solidFill>
                <a:latin typeface="Traditional Arabic" pitchFamily="18" charset="-78"/>
                <a:cs typeface="Traditional Arabic" pitchFamily="18" charset="-78"/>
              </a:rPr>
              <a:t>Recursive Relationship </a:t>
            </a:r>
            <a:endParaRPr lang="ar-SA" sz="3200" b="1">
              <a:solidFill>
                <a:srgbClr val="0000CC"/>
              </a:solidFill>
              <a:latin typeface="Traditional Arabic" pitchFamily="18" charset="-78"/>
              <a:cs typeface="Traditional Arabic" pitchFamily="18" charset="-78"/>
            </a:endParaRPr>
          </a:p>
          <a:p>
            <a:pPr algn="ctr" rtl="1" eaLnBrk="1" hangingPunct="1"/>
            <a:r>
              <a:rPr lang="ar-SA" sz="3200" b="1">
                <a:solidFill>
                  <a:srgbClr val="FF0000"/>
                </a:solidFill>
                <a:latin typeface="Traditional Arabic" pitchFamily="18" charset="-78"/>
                <a:cs typeface="Traditional Arabic" pitchFamily="18" charset="-78"/>
              </a:rPr>
              <a:t> من نوع واحد إلى واحد </a:t>
            </a:r>
            <a:r>
              <a:rPr lang="en-US" sz="3200" b="1">
                <a:solidFill>
                  <a:srgbClr val="FF0000"/>
                </a:solidFill>
                <a:latin typeface="Traditional Arabic" pitchFamily="18" charset="-78"/>
                <a:cs typeface="Traditional Arabic" pitchFamily="18" charset="-78"/>
              </a:rPr>
              <a:t>One to One </a:t>
            </a:r>
          </a:p>
        </p:txBody>
      </p:sp>
      <p:pic>
        <p:nvPicPr>
          <p:cNvPr id="26628" name="Picture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22325" y="4171950"/>
            <a:ext cx="4706938" cy="2352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261" name="~PP93819.WAV">
            <a:hlinkClick r:id="" action="ppaction://media"/>
          </p:cNvPr>
          <p:cNvPicPr>
            <a:picLocks noRot="1" noChangeAspect="1" noChangeArrowheads="1"/>
          </p:cNvPicPr>
          <p:nvPr>
            <a:wavAudioFile r:embed="rId1" name="~PP908.WAV"/>
          </p:nvPr>
        </p:nvPicPr>
        <p:blipFill>
          <a:blip r:embed="rId5">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6630" name="Group 13"/>
          <p:cNvGrpSpPr>
            <a:grpSpLocks/>
          </p:cNvGrpSpPr>
          <p:nvPr/>
        </p:nvGrpSpPr>
        <p:grpSpPr bwMode="auto">
          <a:xfrm>
            <a:off x="2432050" y="1125538"/>
            <a:ext cx="1958975" cy="2374900"/>
            <a:chOff x="2922017" y="4221087"/>
            <a:chExt cx="1958975" cy="2376265"/>
          </a:xfrm>
        </p:grpSpPr>
        <p:grpSp>
          <p:nvGrpSpPr>
            <p:cNvPr id="26631" name="Group 14"/>
            <p:cNvGrpSpPr>
              <a:grpSpLocks/>
            </p:cNvGrpSpPr>
            <p:nvPr/>
          </p:nvGrpSpPr>
          <p:grpSpPr bwMode="auto">
            <a:xfrm>
              <a:off x="2922017" y="4877137"/>
              <a:ext cx="1958975" cy="1720215"/>
              <a:chOff x="3524254" y="733425"/>
              <a:chExt cx="1959610" cy="1720215"/>
            </a:xfrm>
          </p:grpSpPr>
          <p:grpSp>
            <p:nvGrpSpPr>
              <p:cNvPr id="26636" name="Group 19"/>
              <p:cNvGrpSpPr>
                <a:grpSpLocks/>
              </p:cNvGrpSpPr>
              <p:nvPr/>
            </p:nvGrpSpPr>
            <p:grpSpPr bwMode="auto">
              <a:xfrm>
                <a:off x="3524254" y="733425"/>
                <a:ext cx="1959610" cy="1720215"/>
                <a:chOff x="3524254" y="704850"/>
                <a:chExt cx="1959610" cy="1720215"/>
              </a:xfrm>
            </p:grpSpPr>
            <p:sp>
              <p:nvSpPr>
                <p:cNvPr id="26638" name="Text Box 320"/>
                <p:cNvSpPr txBox="1">
                  <a:spLocks noChangeArrowheads="1"/>
                </p:cNvSpPr>
                <p:nvPr/>
              </p:nvSpPr>
              <p:spPr bwMode="auto">
                <a:xfrm>
                  <a:off x="3524254" y="1238250"/>
                  <a:ext cx="1959610" cy="2762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r" rtl="1" eaLnBrk="1" hangingPunct="1">
                    <a:lnSpc>
                      <a:spcPct val="107000"/>
                    </a:lnSpc>
                    <a:spcAft>
                      <a:spcPts val="800"/>
                    </a:spcAft>
                  </a:pPr>
                  <a:r>
                    <a:rPr lang="ar-SA" sz="1100" b="1">
                      <a:latin typeface="Calibri" pitchFamily="34" charset="0"/>
                    </a:rPr>
                    <a:t>1	</a:t>
                  </a:r>
                  <a:r>
                    <a:rPr lang="en-US" sz="1100" b="1">
                      <a:latin typeface="Calibri" pitchFamily="34" charset="0"/>
                    </a:rPr>
                    <a:t>               </a:t>
                  </a:r>
                  <a:r>
                    <a:rPr lang="ar-SA" sz="1100" b="1">
                      <a:latin typeface="Calibri" pitchFamily="34" charset="0"/>
                    </a:rPr>
                    <a:t>   </a:t>
                  </a:r>
                  <a:r>
                    <a:rPr lang="en-GB" sz="1100" b="1">
                      <a:latin typeface="Calibri" pitchFamily="34" charset="0"/>
                    </a:rPr>
                    <a:t>    </a:t>
                  </a:r>
                  <a:r>
                    <a:rPr lang="en-GB" sz="1100" b="1"/>
                    <a:t> </a:t>
                  </a:r>
                  <a:r>
                    <a:rPr lang="ar-SA" sz="1100" b="1">
                      <a:latin typeface="Calibri" pitchFamily="34" charset="0"/>
                    </a:rPr>
                    <a:t>1</a:t>
                  </a:r>
                  <a:endParaRPr lang="en-US" sz="1100">
                    <a:latin typeface="Calibri" pitchFamily="34" charset="0"/>
                  </a:endParaRPr>
                </a:p>
              </p:txBody>
            </p:sp>
            <p:grpSp>
              <p:nvGrpSpPr>
                <p:cNvPr id="26639" name="Group 22"/>
                <p:cNvGrpSpPr>
                  <a:grpSpLocks/>
                </p:cNvGrpSpPr>
                <p:nvPr/>
              </p:nvGrpSpPr>
              <p:grpSpPr bwMode="auto">
                <a:xfrm>
                  <a:off x="3705225" y="704850"/>
                  <a:ext cx="1639570" cy="1720215"/>
                  <a:chOff x="3705225" y="704850"/>
                  <a:chExt cx="1639570" cy="1720215"/>
                </a:xfrm>
              </p:grpSpPr>
              <p:cxnSp>
                <p:nvCxnSpPr>
                  <p:cNvPr id="26640" name="AutoShape 309"/>
                  <p:cNvCxnSpPr>
                    <a:cxnSpLocks noChangeShapeType="1"/>
                    <a:endCxn id="26642" idx="1"/>
                  </p:cNvCxnSpPr>
                  <p:nvPr/>
                </p:nvCxnSpPr>
                <p:spPr bwMode="auto">
                  <a:xfrm>
                    <a:off x="3705225" y="1101090"/>
                    <a:ext cx="321288" cy="892493"/>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26641" name="Rectangle 24"/>
                  <p:cNvSpPr>
                    <a:spLocks noChangeArrowheads="1"/>
                  </p:cNvSpPr>
                  <p:nvPr/>
                </p:nvSpPr>
                <p:spPr bwMode="auto">
                  <a:xfrm>
                    <a:off x="3705225" y="704850"/>
                    <a:ext cx="1639570" cy="39624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b="1">
                        <a:latin typeface="Calibri" pitchFamily="34" charset="0"/>
                      </a:rPr>
                      <a:t>الموظف</a:t>
                    </a:r>
                    <a:endParaRPr lang="en-US" sz="1400">
                      <a:latin typeface="Calibri" pitchFamily="34" charset="0"/>
                    </a:endParaRPr>
                  </a:p>
                </p:txBody>
              </p:sp>
              <p:sp>
                <p:nvSpPr>
                  <p:cNvPr id="26642" name="AutoShape 319"/>
                  <p:cNvSpPr>
                    <a:spLocks noChangeArrowheads="1"/>
                  </p:cNvSpPr>
                  <p:nvPr/>
                </p:nvSpPr>
                <p:spPr bwMode="auto">
                  <a:xfrm>
                    <a:off x="4026513" y="1562100"/>
                    <a:ext cx="983616" cy="862965"/>
                  </a:xfrm>
                  <a:prstGeom prst="diamond">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100" b="1">
                        <a:latin typeface="Calibri" pitchFamily="34" charset="0"/>
                      </a:rPr>
                      <a:t>يتزوج من</a:t>
                    </a:r>
                    <a:endParaRPr lang="en-US" sz="1100">
                      <a:latin typeface="Calibri" pitchFamily="34" charset="0"/>
                    </a:endParaRPr>
                  </a:p>
                </p:txBody>
              </p:sp>
            </p:grpSp>
          </p:grpSp>
          <p:cxnSp>
            <p:nvCxnSpPr>
              <p:cNvPr id="26637" name="AutoShape 309"/>
              <p:cNvCxnSpPr>
                <a:cxnSpLocks noChangeShapeType="1"/>
                <a:endCxn id="26642" idx="3"/>
              </p:cNvCxnSpPr>
              <p:nvPr/>
            </p:nvCxnSpPr>
            <p:spPr bwMode="auto">
              <a:xfrm flipH="1">
                <a:off x="5010128" y="1129665"/>
                <a:ext cx="334666" cy="892493"/>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grpSp>
        <p:sp>
          <p:nvSpPr>
            <p:cNvPr id="26632" name="Oval 15"/>
            <p:cNvSpPr>
              <a:spLocks noChangeArrowheads="1"/>
            </p:cNvSpPr>
            <p:nvPr/>
          </p:nvSpPr>
          <p:spPr bwMode="auto">
            <a:xfrm>
              <a:off x="3954832" y="4221088"/>
              <a:ext cx="905155" cy="567127"/>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الموظف</a:t>
              </a:r>
              <a:endParaRPr lang="en-US" sz="2000">
                <a:latin typeface="Calibri" pitchFamily="34" charset="0"/>
                <a:ea typeface="Calibri" pitchFamily="34" charset="0"/>
              </a:endParaRPr>
            </a:p>
          </p:txBody>
        </p:sp>
        <p:sp>
          <p:nvSpPr>
            <p:cNvPr id="26633" name="Oval 16"/>
            <p:cNvSpPr>
              <a:spLocks noChangeArrowheads="1"/>
            </p:cNvSpPr>
            <p:nvPr/>
          </p:nvSpPr>
          <p:spPr bwMode="auto">
            <a:xfrm>
              <a:off x="2971535" y="4221087"/>
              <a:ext cx="905155" cy="567127"/>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100">
                  <a:latin typeface="Calibri" pitchFamily="34" charset="0"/>
                  <a:ea typeface="Calibri" pitchFamily="34" charset="0"/>
                  <a:cs typeface="Traditional Arabic" pitchFamily="18" charset="-78"/>
                </a:rPr>
                <a:t>اسم الموظف</a:t>
              </a:r>
              <a:endParaRPr lang="en-US" sz="1100">
                <a:latin typeface="Calibri" pitchFamily="34" charset="0"/>
                <a:ea typeface="Calibri" pitchFamily="34" charset="0"/>
                <a:cs typeface="Traditional Arabic" pitchFamily="18" charset="-78"/>
              </a:endParaRPr>
            </a:p>
          </p:txBody>
        </p:sp>
        <p:cxnSp>
          <p:nvCxnSpPr>
            <p:cNvPr id="18" name="Straight Connector 17"/>
            <p:cNvCxnSpPr>
              <a:stCxn id="26633" idx="4"/>
            </p:cNvCxnSpPr>
            <p:nvPr/>
          </p:nvCxnSpPr>
          <p:spPr>
            <a:xfrm>
              <a:off x="3423667" y="4788150"/>
              <a:ext cx="0" cy="88951"/>
            </a:xfrm>
            <a:prstGeom prst="line">
              <a:avLst/>
            </a:prstGeom>
          </p:spPr>
          <p:style>
            <a:lnRef idx="1">
              <a:schemeClr val="dk1"/>
            </a:lnRef>
            <a:fillRef idx="0">
              <a:schemeClr val="dk1"/>
            </a:fillRef>
            <a:effectRef idx="0">
              <a:schemeClr val="dk1"/>
            </a:effectRef>
            <a:fontRef idx="minor">
              <a:schemeClr val="tx1"/>
            </a:fontRef>
          </p:style>
        </p:cxnSp>
        <p:cxnSp>
          <p:nvCxnSpPr>
            <p:cNvPr id="19" name="Straight Connector 18"/>
            <p:cNvCxnSpPr/>
            <p:nvPr/>
          </p:nvCxnSpPr>
          <p:spPr>
            <a:xfrm>
              <a:off x="4449192" y="4780208"/>
              <a:ext cx="0" cy="88951"/>
            </a:xfrm>
            <a:prstGeom prst="line">
              <a:avLst/>
            </a:prstGeom>
          </p:spPr>
          <p:style>
            <a:lnRef idx="1">
              <a:schemeClr val="dk1"/>
            </a:lnRef>
            <a:fillRef idx="0">
              <a:schemeClr val="dk1"/>
            </a:fillRef>
            <a:effectRef idx="0">
              <a:schemeClr val="dk1"/>
            </a:effectRef>
            <a:fontRef idx="minor">
              <a:schemeClr val="tx1"/>
            </a:fontRef>
          </p:style>
        </p:cxnSp>
      </p:gr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5326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3261"/>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lnSpc>
                <a:spcPct val="150000"/>
              </a:lnSpc>
            </a:pPr>
            <a:r>
              <a:rPr lang="ar-SA" sz="2800">
                <a:latin typeface="Traditional Arabic" pitchFamily="18" charset="-78"/>
                <a:cs typeface="Traditional Arabic" pitchFamily="18" charset="-78"/>
              </a:rPr>
              <a:t>هذا النوع من العلاقة </a:t>
            </a:r>
            <a:r>
              <a:rPr lang="en-US" sz="2800">
                <a:latin typeface="Traditional Arabic" pitchFamily="18" charset="-78"/>
                <a:cs typeface="Traditional Arabic" pitchFamily="18" charset="-78"/>
              </a:rPr>
              <a:t>N:1</a:t>
            </a:r>
            <a:r>
              <a:rPr lang="ar-SA" sz="2800">
                <a:latin typeface="Traditional Arabic" pitchFamily="18" charset="-78"/>
                <a:cs typeface="Traditional Arabic" pitchFamily="18" charset="-78"/>
              </a:rPr>
              <a:t> هو الأكثر شيوعا، على سبيل المثال، كما هو موضح في الشكل، قد يكون أحد أعضاء هيئة التدريس يُشرف على العديد من أعضاء هيئة التدريس الآخرين في نفس الكيان، وبعض أعضاء هيئة التدريس يُشرف عليهم عضو هيئة تدريس واحد، في هذه العلاقة يتم إضافة خاصية جديدة بنفس نوع خاصية المفتاح الرئيسي للجدول في نفس الجدول، مع إعطاء الخاصية الجديدة اسم آخر.</a:t>
            </a:r>
            <a:endParaRPr lang="en-US" sz="2800">
              <a:latin typeface="Traditional Arabic" pitchFamily="18" charset="-78"/>
              <a:cs typeface="Traditional Arabic" pitchFamily="18" charset="-78"/>
            </a:endParaRPr>
          </a:p>
        </p:txBody>
      </p:sp>
      <p:sp>
        <p:nvSpPr>
          <p:cNvPr id="27651" name="Rectangle 2"/>
          <p:cNvSpPr txBox="1">
            <a:spLocks noChangeArrowheads="1"/>
          </p:cNvSpPr>
          <p:nvPr/>
        </p:nvSpPr>
        <p:spPr bwMode="auto">
          <a:xfrm>
            <a:off x="641350" y="1158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r>
              <a:rPr lang="ar-SA" sz="3200" b="1">
                <a:solidFill>
                  <a:srgbClr val="0000CC"/>
                </a:solidFill>
                <a:latin typeface="Traditional Arabic" pitchFamily="18" charset="-78"/>
                <a:cs typeface="Traditional Arabic" pitchFamily="18" charset="-78"/>
              </a:rPr>
              <a:t>القاعدة 9: تحويل العلاقة الدائرية</a:t>
            </a:r>
            <a:r>
              <a:rPr lang="en-GB" sz="3200" b="1">
                <a:solidFill>
                  <a:srgbClr val="0000CC"/>
                </a:solidFill>
                <a:latin typeface="Traditional Arabic" pitchFamily="18" charset="-78"/>
                <a:cs typeface="Traditional Arabic" pitchFamily="18" charset="-78"/>
              </a:rPr>
              <a:t>Recursive Relationship </a:t>
            </a:r>
            <a:endParaRPr lang="ar-SA" sz="3200" b="1">
              <a:solidFill>
                <a:srgbClr val="0000CC"/>
              </a:solidFill>
              <a:latin typeface="Traditional Arabic" pitchFamily="18" charset="-78"/>
              <a:cs typeface="Traditional Arabic" pitchFamily="18" charset="-78"/>
            </a:endParaRPr>
          </a:p>
          <a:p>
            <a:pPr algn="ctr" rtl="1" eaLnBrk="1" hangingPunct="1"/>
            <a:r>
              <a:rPr lang="ar-SA" sz="3200" b="1">
                <a:solidFill>
                  <a:srgbClr val="FF0000"/>
                </a:solidFill>
                <a:latin typeface="Traditional Arabic" pitchFamily="18" charset="-78"/>
                <a:cs typeface="Traditional Arabic" pitchFamily="18" charset="-78"/>
              </a:rPr>
              <a:t> من نوع واحد إلى عديد</a:t>
            </a:r>
            <a:r>
              <a:rPr lang="en-US" sz="3200" b="1">
                <a:solidFill>
                  <a:srgbClr val="FF0000"/>
                </a:solidFill>
                <a:latin typeface="Traditional Arabic" pitchFamily="18" charset="-78"/>
                <a:cs typeface="Traditional Arabic" pitchFamily="18" charset="-78"/>
              </a:rPr>
              <a:t>One to Many </a:t>
            </a:r>
          </a:p>
        </p:txBody>
      </p:sp>
      <p:pic>
        <p:nvPicPr>
          <p:cNvPr id="55309" name="~PP33835.WAV">
            <a:hlinkClick r:id="" action="ppaction://media"/>
          </p:cNvPr>
          <p:cNvPicPr>
            <a:picLocks noRot="1" noChangeAspect="1" noChangeArrowheads="1"/>
          </p:cNvPicPr>
          <p:nvPr>
            <a:wavAudioFile r:embed="rId1" name="~PP3576.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7653" name="Group 3"/>
          <p:cNvGrpSpPr>
            <a:grpSpLocks/>
          </p:cNvGrpSpPr>
          <p:nvPr/>
        </p:nvGrpSpPr>
        <p:grpSpPr bwMode="auto">
          <a:xfrm>
            <a:off x="1719263" y="3805238"/>
            <a:ext cx="2300287" cy="2852737"/>
            <a:chOff x="1719259" y="3804533"/>
            <a:chExt cx="2300288" cy="2853442"/>
          </a:xfrm>
        </p:grpSpPr>
        <p:grpSp>
          <p:nvGrpSpPr>
            <p:cNvPr id="27654" name="Group 12"/>
            <p:cNvGrpSpPr>
              <a:grpSpLocks/>
            </p:cNvGrpSpPr>
            <p:nvPr/>
          </p:nvGrpSpPr>
          <p:grpSpPr bwMode="auto">
            <a:xfrm>
              <a:off x="1719259" y="4637087"/>
              <a:ext cx="2300288" cy="2020888"/>
              <a:chOff x="3543310" y="733425"/>
              <a:chExt cx="1959610" cy="1720215"/>
            </a:xfrm>
          </p:grpSpPr>
          <p:grpSp>
            <p:nvGrpSpPr>
              <p:cNvPr id="27659" name="Group 21"/>
              <p:cNvGrpSpPr>
                <a:grpSpLocks/>
              </p:cNvGrpSpPr>
              <p:nvPr/>
            </p:nvGrpSpPr>
            <p:grpSpPr bwMode="auto">
              <a:xfrm>
                <a:off x="3543310" y="733425"/>
                <a:ext cx="1959610" cy="1720215"/>
                <a:chOff x="3543310" y="704850"/>
                <a:chExt cx="1959610" cy="1720215"/>
              </a:xfrm>
            </p:grpSpPr>
            <p:sp>
              <p:nvSpPr>
                <p:cNvPr id="27661" name="Text Box 320"/>
                <p:cNvSpPr txBox="1">
                  <a:spLocks noChangeArrowheads="1"/>
                </p:cNvSpPr>
                <p:nvPr/>
              </p:nvSpPr>
              <p:spPr bwMode="auto">
                <a:xfrm>
                  <a:off x="3543310" y="1238250"/>
                  <a:ext cx="1959610" cy="2762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r" rtl="1" eaLnBrk="1" hangingPunct="1">
                    <a:lnSpc>
                      <a:spcPct val="107000"/>
                    </a:lnSpc>
                    <a:spcAft>
                      <a:spcPts val="800"/>
                    </a:spcAft>
                  </a:pPr>
                  <a:r>
                    <a:rPr lang="en-GB" sz="1100" b="1">
                      <a:latin typeface="Calibri" pitchFamily="34" charset="0"/>
                    </a:rPr>
                    <a:t>N</a:t>
                  </a:r>
                  <a:r>
                    <a:rPr lang="ar-SA" sz="1100" b="1">
                      <a:latin typeface="Calibri" pitchFamily="34" charset="0"/>
                    </a:rPr>
                    <a:t>	</a:t>
                  </a:r>
                  <a:r>
                    <a:rPr lang="en-US" sz="1100" b="1">
                      <a:latin typeface="Calibri" pitchFamily="34" charset="0"/>
                    </a:rPr>
                    <a:t>                         </a:t>
                  </a:r>
                  <a:r>
                    <a:rPr lang="ar-SA" sz="1100" b="1">
                      <a:latin typeface="Calibri" pitchFamily="34" charset="0"/>
                    </a:rPr>
                    <a:t>   </a:t>
                  </a:r>
                  <a:r>
                    <a:rPr lang="en-GB" sz="1100" b="1">
                      <a:latin typeface="Calibri" pitchFamily="34" charset="0"/>
                    </a:rPr>
                    <a:t>    </a:t>
                  </a:r>
                  <a:r>
                    <a:rPr lang="en-GB" sz="1100" b="1"/>
                    <a:t> </a:t>
                  </a:r>
                  <a:r>
                    <a:rPr lang="ar-SA" sz="1100" b="1">
                      <a:latin typeface="Calibri" pitchFamily="34" charset="0"/>
                    </a:rPr>
                    <a:t>1</a:t>
                  </a:r>
                  <a:endParaRPr lang="en-US" sz="1100">
                    <a:latin typeface="Calibri" pitchFamily="34" charset="0"/>
                  </a:endParaRPr>
                </a:p>
              </p:txBody>
            </p:sp>
            <p:grpSp>
              <p:nvGrpSpPr>
                <p:cNvPr id="27662" name="Group 24"/>
                <p:cNvGrpSpPr>
                  <a:grpSpLocks/>
                </p:cNvGrpSpPr>
                <p:nvPr/>
              </p:nvGrpSpPr>
              <p:grpSpPr bwMode="auto">
                <a:xfrm>
                  <a:off x="3705225" y="704850"/>
                  <a:ext cx="1639570" cy="1720215"/>
                  <a:chOff x="3705225" y="704850"/>
                  <a:chExt cx="1639570" cy="1720215"/>
                </a:xfrm>
              </p:grpSpPr>
              <p:cxnSp>
                <p:nvCxnSpPr>
                  <p:cNvPr id="27663" name="AutoShape 309"/>
                  <p:cNvCxnSpPr>
                    <a:cxnSpLocks noChangeShapeType="1"/>
                  </p:cNvCxnSpPr>
                  <p:nvPr/>
                </p:nvCxnSpPr>
                <p:spPr bwMode="auto">
                  <a:xfrm>
                    <a:off x="3705225" y="1101090"/>
                    <a:ext cx="387984" cy="892493"/>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27664" name="Rectangle 26"/>
                  <p:cNvSpPr>
                    <a:spLocks noChangeArrowheads="1"/>
                  </p:cNvSpPr>
                  <p:nvPr/>
                </p:nvSpPr>
                <p:spPr bwMode="auto">
                  <a:xfrm>
                    <a:off x="3705225" y="704850"/>
                    <a:ext cx="1639570" cy="39624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600" b="1">
                        <a:latin typeface="Calibri" pitchFamily="34" charset="0"/>
                      </a:rPr>
                      <a:t>عضو هيئة التدريس</a:t>
                    </a:r>
                    <a:endParaRPr lang="en-US" sz="1200">
                      <a:latin typeface="Calibri" pitchFamily="34" charset="0"/>
                    </a:endParaRPr>
                  </a:p>
                </p:txBody>
              </p:sp>
              <p:sp>
                <p:nvSpPr>
                  <p:cNvPr id="27665" name="AutoShape 319"/>
                  <p:cNvSpPr>
                    <a:spLocks noChangeArrowheads="1"/>
                  </p:cNvSpPr>
                  <p:nvPr/>
                </p:nvSpPr>
                <p:spPr bwMode="auto">
                  <a:xfrm>
                    <a:off x="4093209" y="1562100"/>
                    <a:ext cx="983616" cy="862965"/>
                  </a:xfrm>
                  <a:prstGeom prst="diamond">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يشرف</a:t>
                    </a:r>
                    <a:endParaRPr lang="en-US" sz="1400">
                      <a:latin typeface="Calibri" pitchFamily="34" charset="0"/>
                    </a:endParaRPr>
                  </a:p>
                </p:txBody>
              </p:sp>
            </p:grpSp>
          </p:grpSp>
          <p:cxnSp>
            <p:nvCxnSpPr>
              <p:cNvPr id="27660" name="AutoShape 309"/>
              <p:cNvCxnSpPr>
                <a:cxnSpLocks noChangeShapeType="1"/>
              </p:cNvCxnSpPr>
              <p:nvPr/>
            </p:nvCxnSpPr>
            <p:spPr bwMode="auto">
              <a:xfrm flipH="1">
                <a:off x="5076825" y="1129665"/>
                <a:ext cx="267970" cy="892493"/>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grpSp>
        <p:sp>
          <p:nvSpPr>
            <p:cNvPr id="27655" name="Oval 12"/>
            <p:cNvSpPr>
              <a:spLocks noChangeArrowheads="1"/>
            </p:cNvSpPr>
            <p:nvPr/>
          </p:nvSpPr>
          <p:spPr bwMode="auto">
            <a:xfrm>
              <a:off x="2895717" y="3804533"/>
              <a:ext cx="905155" cy="567127"/>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العضو</a:t>
              </a:r>
              <a:endParaRPr lang="en-US" sz="2000">
                <a:latin typeface="Calibri" pitchFamily="34" charset="0"/>
                <a:ea typeface="Calibri" pitchFamily="34" charset="0"/>
              </a:endParaRPr>
            </a:p>
          </p:txBody>
        </p:sp>
        <p:sp>
          <p:nvSpPr>
            <p:cNvPr id="27656" name="Oval 13"/>
            <p:cNvSpPr>
              <a:spLocks noChangeArrowheads="1"/>
            </p:cNvSpPr>
            <p:nvPr/>
          </p:nvSpPr>
          <p:spPr bwMode="auto">
            <a:xfrm>
              <a:off x="1909323" y="3804533"/>
              <a:ext cx="905155" cy="567127"/>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اسم العضو</a:t>
              </a:r>
              <a:endParaRPr lang="en-US" sz="2000">
                <a:latin typeface="Calibri" pitchFamily="34" charset="0"/>
                <a:ea typeface="Calibri" pitchFamily="34" charset="0"/>
                <a:cs typeface="Traditional Arabic" pitchFamily="18" charset="-78"/>
              </a:endParaRPr>
            </a:p>
          </p:txBody>
        </p:sp>
        <p:cxnSp>
          <p:nvCxnSpPr>
            <p:cNvPr id="3" name="Straight Connector 2"/>
            <p:cNvCxnSpPr>
              <a:stCxn id="27655" idx="4"/>
            </p:cNvCxnSpPr>
            <p:nvPr/>
          </p:nvCxnSpPr>
          <p:spPr>
            <a:xfrm flipH="1">
              <a:off x="3348035" y="4371410"/>
              <a:ext cx="0" cy="265179"/>
            </a:xfrm>
            <a:prstGeom prst="line">
              <a:avLst/>
            </a:prstGeom>
          </p:spPr>
          <p:style>
            <a:lnRef idx="1">
              <a:schemeClr val="dk1"/>
            </a:lnRef>
            <a:fillRef idx="0">
              <a:schemeClr val="dk1"/>
            </a:fillRef>
            <a:effectRef idx="0">
              <a:schemeClr val="dk1"/>
            </a:effectRef>
            <a:fontRef idx="minor">
              <a:schemeClr val="tx1"/>
            </a:fontRef>
          </p:style>
        </p:cxnSp>
        <p:cxnSp>
          <p:nvCxnSpPr>
            <p:cNvPr id="17" name="Straight Connector 16"/>
            <p:cNvCxnSpPr/>
            <p:nvPr/>
          </p:nvCxnSpPr>
          <p:spPr>
            <a:xfrm flipH="1">
              <a:off x="2432046" y="4365058"/>
              <a:ext cx="0" cy="265179"/>
            </a:xfrm>
            <a:prstGeom prst="line">
              <a:avLst/>
            </a:prstGeom>
          </p:spPr>
          <p:style>
            <a:lnRef idx="1">
              <a:schemeClr val="dk1"/>
            </a:lnRef>
            <a:fillRef idx="0">
              <a:schemeClr val="dk1"/>
            </a:fillRef>
            <a:effectRef idx="0">
              <a:schemeClr val="dk1"/>
            </a:effectRef>
            <a:fontRef idx="minor">
              <a:schemeClr val="tx1"/>
            </a:fontRef>
          </p:style>
        </p:cxnSp>
      </p:gr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5530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5309"/>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endParaRPr lang="en-US" sz="2800">
              <a:latin typeface="Traditional Arabic" pitchFamily="18" charset="-78"/>
              <a:cs typeface="Traditional Arabic" pitchFamily="18" charset="-78"/>
            </a:endParaRPr>
          </a:p>
          <a:p>
            <a:pPr algn="just" rtl="1" eaLnBrk="1" hangingPunct="1"/>
            <a:endParaRPr lang="en-US" sz="2800">
              <a:latin typeface="Traditional Arabic" pitchFamily="18" charset="-78"/>
              <a:cs typeface="Traditional Arabic" pitchFamily="18" charset="-78"/>
            </a:endParaRPr>
          </a:p>
          <a:p>
            <a:pPr algn="just" rtl="1" eaLnBrk="1" hangingPunct="1"/>
            <a:endParaRPr lang="en-US" sz="2800">
              <a:latin typeface="Traditional Arabic" pitchFamily="18" charset="-78"/>
              <a:cs typeface="Traditional Arabic" pitchFamily="18" charset="-78"/>
            </a:endParaRPr>
          </a:p>
          <a:p>
            <a:pPr algn="just" rtl="1" eaLnBrk="1" hangingPunct="1"/>
            <a:endParaRPr lang="en-US" sz="2800">
              <a:latin typeface="Traditional Arabic" pitchFamily="18" charset="-78"/>
              <a:cs typeface="Traditional Arabic" pitchFamily="18" charset="-78"/>
            </a:endParaRPr>
          </a:p>
          <a:p>
            <a:pPr algn="just" rtl="1" eaLnBrk="1" hangingPunct="1"/>
            <a:endParaRPr lang="en-US" sz="2800">
              <a:latin typeface="Traditional Arabic" pitchFamily="18" charset="-78"/>
              <a:cs typeface="Traditional Arabic" pitchFamily="18" charset="-78"/>
            </a:endParaRPr>
          </a:p>
          <a:p>
            <a:pPr algn="just" rtl="1" eaLnBrk="1" hangingPunct="1"/>
            <a:r>
              <a:rPr lang="ar-SA" sz="2800">
                <a:latin typeface="Traditional Arabic" pitchFamily="18" charset="-78"/>
                <a:cs typeface="Traditional Arabic" pitchFamily="18" charset="-78"/>
              </a:rPr>
              <a:t>يتم تحويل الشكل السابق إلى الجدول التالي،</a:t>
            </a:r>
          </a:p>
          <a:p>
            <a:pPr algn="just" rtl="1" eaLnBrk="1" hangingPunct="1"/>
            <a:r>
              <a:rPr lang="ar-SA" sz="2800">
                <a:latin typeface="Traditional Arabic" pitchFamily="18" charset="-78"/>
                <a:cs typeface="Traditional Arabic" pitchFamily="18" charset="-78"/>
              </a:rPr>
              <a:t> </a:t>
            </a:r>
            <a:r>
              <a:rPr lang="ar-SA" sz="2800" b="1">
                <a:latin typeface="Traditional Arabic" pitchFamily="18" charset="-78"/>
                <a:cs typeface="Traditional Arabic" pitchFamily="18" charset="-78"/>
              </a:rPr>
              <a:t>جدول عضو هيئة التدريس </a:t>
            </a:r>
            <a:r>
              <a:rPr lang="ar-SA" sz="2800">
                <a:latin typeface="Traditional Arabic" pitchFamily="18" charset="-78"/>
                <a:cs typeface="Traditional Arabic" pitchFamily="18" charset="-78"/>
              </a:rPr>
              <a:t>(</a:t>
            </a:r>
            <a:r>
              <a:rPr lang="ar-SA" sz="2800" u="sng">
                <a:latin typeface="Traditional Arabic" pitchFamily="18" charset="-78"/>
                <a:cs typeface="Traditional Arabic" pitchFamily="18" charset="-78"/>
              </a:rPr>
              <a:t>رقم العضو</a:t>
            </a:r>
            <a:r>
              <a:rPr lang="ar-SA" sz="2800">
                <a:latin typeface="Traditional Arabic" pitchFamily="18" charset="-78"/>
                <a:cs typeface="Traditional Arabic" pitchFamily="18" charset="-78"/>
              </a:rPr>
              <a:t>، اسم العضو، المشرف، ... )</a:t>
            </a:r>
          </a:p>
          <a:p>
            <a:pPr algn="just" rtl="1" eaLnBrk="1" hangingPunct="1"/>
            <a:r>
              <a:rPr lang="ar-SA" sz="2800">
                <a:latin typeface="Traditional Arabic" pitchFamily="18" charset="-78"/>
                <a:cs typeface="Traditional Arabic" pitchFamily="18" charset="-78"/>
              </a:rPr>
              <a:t> ويتم تمثيله كما في الشكل التالي:</a:t>
            </a:r>
            <a:endParaRPr lang="en-US" sz="2800">
              <a:latin typeface="Traditional Arabic" pitchFamily="18" charset="-78"/>
              <a:cs typeface="Traditional Arabic" pitchFamily="18" charset="-78"/>
            </a:endParaRPr>
          </a:p>
          <a:p>
            <a:pPr algn="just" rtl="1" eaLnBrk="1" hangingPunct="1"/>
            <a:endParaRPr lang="en-US" sz="2800">
              <a:latin typeface="Traditional Arabic" pitchFamily="18" charset="-78"/>
              <a:cs typeface="Traditional Arabic" pitchFamily="18" charset="-78"/>
            </a:endParaRPr>
          </a:p>
        </p:txBody>
      </p:sp>
      <p:sp>
        <p:nvSpPr>
          <p:cNvPr id="28675" name="Rectangle 2"/>
          <p:cNvSpPr txBox="1">
            <a:spLocks noChangeArrowheads="1"/>
          </p:cNvSpPr>
          <p:nvPr/>
        </p:nvSpPr>
        <p:spPr bwMode="auto">
          <a:xfrm>
            <a:off x="641350" y="1158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r>
              <a:rPr lang="ar-SA" sz="3200" b="1">
                <a:solidFill>
                  <a:srgbClr val="0000CC"/>
                </a:solidFill>
                <a:latin typeface="Traditional Arabic" pitchFamily="18" charset="-78"/>
                <a:cs typeface="Traditional Arabic" pitchFamily="18" charset="-78"/>
              </a:rPr>
              <a:t>القاعدة 9: تحويل العلاقة الدائرية</a:t>
            </a:r>
            <a:r>
              <a:rPr lang="en-GB" sz="3200" b="1">
                <a:solidFill>
                  <a:srgbClr val="0000CC"/>
                </a:solidFill>
                <a:latin typeface="Traditional Arabic" pitchFamily="18" charset="-78"/>
                <a:cs typeface="Traditional Arabic" pitchFamily="18" charset="-78"/>
              </a:rPr>
              <a:t>Recursive Relationship </a:t>
            </a:r>
            <a:endParaRPr lang="ar-SA" sz="3200" b="1">
              <a:solidFill>
                <a:srgbClr val="0000CC"/>
              </a:solidFill>
              <a:latin typeface="Traditional Arabic" pitchFamily="18" charset="-78"/>
              <a:cs typeface="Traditional Arabic" pitchFamily="18" charset="-78"/>
            </a:endParaRPr>
          </a:p>
          <a:p>
            <a:pPr algn="ctr" rtl="1" eaLnBrk="1" hangingPunct="1"/>
            <a:r>
              <a:rPr lang="ar-SA" sz="3200" b="1">
                <a:solidFill>
                  <a:srgbClr val="FF0000"/>
                </a:solidFill>
                <a:latin typeface="Traditional Arabic" pitchFamily="18" charset="-78"/>
                <a:cs typeface="Traditional Arabic" pitchFamily="18" charset="-78"/>
              </a:rPr>
              <a:t> من نوع واحد إلى عديد</a:t>
            </a:r>
            <a:r>
              <a:rPr lang="en-US" sz="3200" b="1">
                <a:solidFill>
                  <a:srgbClr val="FF0000"/>
                </a:solidFill>
                <a:latin typeface="Traditional Arabic" pitchFamily="18" charset="-78"/>
                <a:cs typeface="Traditional Arabic" pitchFamily="18" charset="-78"/>
              </a:rPr>
              <a:t>One to Many </a:t>
            </a:r>
          </a:p>
        </p:txBody>
      </p:sp>
      <p:pic>
        <p:nvPicPr>
          <p:cNvPr id="28676" name="Picture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303338" y="4511675"/>
            <a:ext cx="4802187" cy="2085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7357" name="~PP23835.WAV">
            <a:hlinkClick r:id="" action="ppaction://media"/>
          </p:cNvPr>
          <p:cNvPicPr>
            <a:picLocks noRot="1" noChangeAspect="1" noChangeArrowheads="1"/>
          </p:cNvPicPr>
          <p:nvPr>
            <a:wavAudioFile r:embed="rId1" name="~PP2243.WAV"/>
          </p:nvPr>
        </p:nvPicPr>
        <p:blipFill>
          <a:blip r:embed="rId5">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8678" name="Group 13"/>
          <p:cNvGrpSpPr>
            <a:grpSpLocks/>
          </p:cNvGrpSpPr>
          <p:nvPr/>
        </p:nvGrpSpPr>
        <p:grpSpPr bwMode="auto">
          <a:xfrm>
            <a:off x="200025" y="1196975"/>
            <a:ext cx="2300288" cy="2852738"/>
            <a:chOff x="1719259" y="3804533"/>
            <a:chExt cx="2300288" cy="2853442"/>
          </a:xfrm>
        </p:grpSpPr>
        <p:grpSp>
          <p:nvGrpSpPr>
            <p:cNvPr id="28679" name="Group 12"/>
            <p:cNvGrpSpPr>
              <a:grpSpLocks/>
            </p:cNvGrpSpPr>
            <p:nvPr/>
          </p:nvGrpSpPr>
          <p:grpSpPr bwMode="auto">
            <a:xfrm>
              <a:off x="1719259" y="4637087"/>
              <a:ext cx="2300288" cy="2020888"/>
              <a:chOff x="3543310" y="733425"/>
              <a:chExt cx="1959610" cy="1720215"/>
            </a:xfrm>
          </p:grpSpPr>
          <p:grpSp>
            <p:nvGrpSpPr>
              <p:cNvPr id="28684" name="Group 21"/>
              <p:cNvGrpSpPr>
                <a:grpSpLocks/>
              </p:cNvGrpSpPr>
              <p:nvPr/>
            </p:nvGrpSpPr>
            <p:grpSpPr bwMode="auto">
              <a:xfrm>
                <a:off x="3543310" y="733425"/>
                <a:ext cx="1959610" cy="1720215"/>
                <a:chOff x="3543310" y="704850"/>
                <a:chExt cx="1959610" cy="1720215"/>
              </a:xfrm>
            </p:grpSpPr>
            <p:sp>
              <p:nvSpPr>
                <p:cNvPr id="28686" name="Text Box 320"/>
                <p:cNvSpPr txBox="1">
                  <a:spLocks noChangeArrowheads="1"/>
                </p:cNvSpPr>
                <p:nvPr/>
              </p:nvSpPr>
              <p:spPr bwMode="auto">
                <a:xfrm>
                  <a:off x="3543310" y="1238250"/>
                  <a:ext cx="1959610" cy="2762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r" rtl="1" eaLnBrk="1" hangingPunct="1">
                    <a:lnSpc>
                      <a:spcPct val="107000"/>
                    </a:lnSpc>
                    <a:spcAft>
                      <a:spcPts val="800"/>
                    </a:spcAft>
                  </a:pPr>
                  <a:r>
                    <a:rPr lang="en-GB" sz="1100" b="1">
                      <a:latin typeface="Calibri" pitchFamily="34" charset="0"/>
                    </a:rPr>
                    <a:t>N</a:t>
                  </a:r>
                  <a:r>
                    <a:rPr lang="ar-SA" sz="1100" b="1">
                      <a:latin typeface="Calibri" pitchFamily="34" charset="0"/>
                    </a:rPr>
                    <a:t>	</a:t>
                  </a:r>
                  <a:r>
                    <a:rPr lang="en-US" sz="1100" b="1">
                      <a:latin typeface="Calibri" pitchFamily="34" charset="0"/>
                    </a:rPr>
                    <a:t>                         </a:t>
                  </a:r>
                  <a:r>
                    <a:rPr lang="ar-SA" sz="1100" b="1">
                      <a:latin typeface="Calibri" pitchFamily="34" charset="0"/>
                    </a:rPr>
                    <a:t>   </a:t>
                  </a:r>
                  <a:r>
                    <a:rPr lang="en-GB" sz="1100" b="1">
                      <a:latin typeface="Calibri" pitchFamily="34" charset="0"/>
                    </a:rPr>
                    <a:t>    </a:t>
                  </a:r>
                  <a:r>
                    <a:rPr lang="en-GB" sz="1100" b="1"/>
                    <a:t> </a:t>
                  </a:r>
                  <a:r>
                    <a:rPr lang="ar-SA" sz="1100" b="1">
                      <a:latin typeface="Calibri" pitchFamily="34" charset="0"/>
                    </a:rPr>
                    <a:t>1</a:t>
                  </a:r>
                  <a:endParaRPr lang="en-US" sz="1100">
                    <a:latin typeface="Calibri" pitchFamily="34" charset="0"/>
                  </a:endParaRPr>
                </a:p>
              </p:txBody>
            </p:sp>
            <p:grpSp>
              <p:nvGrpSpPr>
                <p:cNvPr id="28687" name="Group 24"/>
                <p:cNvGrpSpPr>
                  <a:grpSpLocks/>
                </p:cNvGrpSpPr>
                <p:nvPr/>
              </p:nvGrpSpPr>
              <p:grpSpPr bwMode="auto">
                <a:xfrm>
                  <a:off x="3705225" y="704850"/>
                  <a:ext cx="1639570" cy="1720215"/>
                  <a:chOff x="3705225" y="704850"/>
                  <a:chExt cx="1639570" cy="1720215"/>
                </a:xfrm>
              </p:grpSpPr>
              <p:cxnSp>
                <p:nvCxnSpPr>
                  <p:cNvPr id="28688" name="AutoShape 309"/>
                  <p:cNvCxnSpPr>
                    <a:cxnSpLocks noChangeShapeType="1"/>
                  </p:cNvCxnSpPr>
                  <p:nvPr/>
                </p:nvCxnSpPr>
                <p:spPr bwMode="auto">
                  <a:xfrm>
                    <a:off x="3705225" y="1101090"/>
                    <a:ext cx="387984" cy="892493"/>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28689" name="Rectangle 26"/>
                  <p:cNvSpPr>
                    <a:spLocks noChangeArrowheads="1"/>
                  </p:cNvSpPr>
                  <p:nvPr/>
                </p:nvSpPr>
                <p:spPr bwMode="auto">
                  <a:xfrm>
                    <a:off x="3705225" y="704850"/>
                    <a:ext cx="1639570" cy="39624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600" b="1">
                        <a:latin typeface="Calibri" pitchFamily="34" charset="0"/>
                      </a:rPr>
                      <a:t>عضو هيئة التدريس</a:t>
                    </a:r>
                    <a:endParaRPr lang="en-US" sz="1200">
                      <a:latin typeface="Calibri" pitchFamily="34" charset="0"/>
                    </a:endParaRPr>
                  </a:p>
                </p:txBody>
              </p:sp>
              <p:sp>
                <p:nvSpPr>
                  <p:cNvPr id="28690" name="AutoShape 319"/>
                  <p:cNvSpPr>
                    <a:spLocks noChangeArrowheads="1"/>
                  </p:cNvSpPr>
                  <p:nvPr/>
                </p:nvSpPr>
                <p:spPr bwMode="auto">
                  <a:xfrm>
                    <a:off x="4093209" y="1562100"/>
                    <a:ext cx="983616" cy="862965"/>
                  </a:xfrm>
                  <a:prstGeom prst="diamond">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يشرف</a:t>
                    </a:r>
                    <a:endParaRPr lang="en-US" sz="1400">
                      <a:latin typeface="Calibri" pitchFamily="34" charset="0"/>
                    </a:endParaRPr>
                  </a:p>
                </p:txBody>
              </p:sp>
            </p:grpSp>
          </p:grpSp>
          <p:cxnSp>
            <p:nvCxnSpPr>
              <p:cNvPr id="28685" name="AutoShape 309"/>
              <p:cNvCxnSpPr>
                <a:cxnSpLocks noChangeShapeType="1"/>
              </p:cNvCxnSpPr>
              <p:nvPr/>
            </p:nvCxnSpPr>
            <p:spPr bwMode="auto">
              <a:xfrm flipH="1">
                <a:off x="5076825" y="1129665"/>
                <a:ext cx="267970" cy="892493"/>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grpSp>
        <p:sp>
          <p:nvSpPr>
            <p:cNvPr id="28680" name="Oval 15"/>
            <p:cNvSpPr>
              <a:spLocks noChangeArrowheads="1"/>
            </p:cNvSpPr>
            <p:nvPr/>
          </p:nvSpPr>
          <p:spPr bwMode="auto">
            <a:xfrm>
              <a:off x="2895717" y="3804533"/>
              <a:ext cx="905155" cy="567127"/>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العضو</a:t>
              </a:r>
              <a:endParaRPr lang="en-US" sz="2000">
                <a:latin typeface="Calibri" pitchFamily="34" charset="0"/>
                <a:ea typeface="Calibri" pitchFamily="34" charset="0"/>
              </a:endParaRPr>
            </a:p>
          </p:txBody>
        </p:sp>
        <p:sp>
          <p:nvSpPr>
            <p:cNvPr id="28681" name="Oval 16"/>
            <p:cNvSpPr>
              <a:spLocks noChangeArrowheads="1"/>
            </p:cNvSpPr>
            <p:nvPr/>
          </p:nvSpPr>
          <p:spPr bwMode="auto">
            <a:xfrm>
              <a:off x="1909323" y="3804533"/>
              <a:ext cx="905155" cy="567127"/>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اسم العضو</a:t>
              </a:r>
              <a:endParaRPr lang="en-US" sz="2000">
                <a:latin typeface="Calibri" pitchFamily="34" charset="0"/>
                <a:ea typeface="Calibri" pitchFamily="34" charset="0"/>
                <a:cs typeface="Traditional Arabic" pitchFamily="18" charset="-78"/>
              </a:endParaRPr>
            </a:p>
          </p:txBody>
        </p:sp>
        <p:cxnSp>
          <p:nvCxnSpPr>
            <p:cNvPr id="18" name="Straight Connector 17"/>
            <p:cNvCxnSpPr>
              <a:stCxn id="28680" idx="4"/>
            </p:cNvCxnSpPr>
            <p:nvPr/>
          </p:nvCxnSpPr>
          <p:spPr>
            <a:xfrm flipH="1">
              <a:off x="3348034" y="4371411"/>
              <a:ext cx="0" cy="265177"/>
            </a:xfrm>
            <a:prstGeom prst="line">
              <a:avLst/>
            </a:prstGeom>
          </p:spPr>
          <p:style>
            <a:lnRef idx="1">
              <a:schemeClr val="dk1"/>
            </a:lnRef>
            <a:fillRef idx="0">
              <a:schemeClr val="dk1"/>
            </a:fillRef>
            <a:effectRef idx="0">
              <a:schemeClr val="dk1"/>
            </a:effectRef>
            <a:fontRef idx="minor">
              <a:schemeClr val="tx1"/>
            </a:fontRef>
          </p:style>
        </p:cxnSp>
        <p:cxnSp>
          <p:nvCxnSpPr>
            <p:cNvPr id="19" name="Straight Connector 18"/>
            <p:cNvCxnSpPr/>
            <p:nvPr/>
          </p:nvCxnSpPr>
          <p:spPr>
            <a:xfrm flipH="1">
              <a:off x="2432047" y="4365059"/>
              <a:ext cx="0" cy="265177"/>
            </a:xfrm>
            <a:prstGeom prst="line">
              <a:avLst/>
            </a:prstGeom>
          </p:spPr>
          <p:style>
            <a:lnRef idx="1">
              <a:schemeClr val="dk1"/>
            </a:lnRef>
            <a:fillRef idx="0">
              <a:schemeClr val="dk1"/>
            </a:fillRef>
            <a:effectRef idx="0">
              <a:schemeClr val="dk1"/>
            </a:effectRef>
            <a:fontRef idx="minor">
              <a:schemeClr val="tx1"/>
            </a:fontRef>
          </p:style>
        </p:cxnSp>
      </p:gr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5735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7357"/>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lnSpc>
                <a:spcPct val="150000"/>
              </a:lnSpc>
            </a:pPr>
            <a:r>
              <a:rPr lang="ar-SA" sz="2800">
                <a:latin typeface="Traditional Arabic" pitchFamily="18" charset="-78"/>
                <a:cs typeface="Traditional Arabic" pitchFamily="18" charset="-78"/>
              </a:rPr>
              <a:t>في هذا النوع من العلاقة كما من الشكل، يمكننا القول أن الطبيب قد يعالج أكثر من طبيب وقد يعالجه أكثر من طبيب. </a:t>
            </a:r>
            <a:endParaRPr lang="en-US" sz="2800">
              <a:latin typeface="Traditional Arabic" pitchFamily="18" charset="-78"/>
              <a:cs typeface="Traditional Arabic" pitchFamily="18" charset="-78"/>
            </a:endParaRPr>
          </a:p>
          <a:p>
            <a:pPr algn="just" rtl="1" eaLnBrk="1" hangingPunct="1">
              <a:lnSpc>
                <a:spcPct val="150000"/>
              </a:lnSpc>
            </a:pPr>
            <a:r>
              <a:rPr lang="ar-SA" sz="2800">
                <a:latin typeface="Traditional Arabic" pitchFamily="18" charset="-78"/>
                <a:cs typeface="Traditional Arabic" pitchFamily="18" charset="-78"/>
              </a:rPr>
              <a:t>يتم تحويل العلاقة الدائرية من </a:t>
            </a:r>
            <a:r>
              <a:rPr lang="en-GB" sz="2800">
                <a:latin typeface="Traditional Arabic" pitchFamily="18" charset="-78"/>
                <a:cs typeface="Traditional Arabic" pitchFamily="18" charset="-78"/>
              </a:rPr>
              <a:t>M: N</a:t>
            </a:r>
            <a:r>
              <a:rPr lang="ar-SA" sz="2800">
                <a:latin typeface="Traditional Arabic" pitchFamily="18" charset="-78"/>
                <a:cs typeface="Traditional Arabic" pitchFamily="18" charset="-78"/>
              </a:rPr>
              <a:t> بإنشاء جدول منفصل للعلاقة، حيث يتم إنشاء جدول جديد يحتوي على خاصية مفتاح الكيان مع خاصية أخرى تحمل نفس نوع خاصية المفتاح، الخاصيتين معا في الجدول الجديد هما المفتاح الرئيسي للجدول.</a:t>
            </a:r>
            <a:endParaRPr lang="en-US" sz="2800">
              <a:latin typeface="Traditional Arabic" pitchFamily="18" charset="-78"/>
              <a:cs typeface="Traditional Arabic" pitchFamily="18" charset="-78"/>
            </a:endParaRPr>
          </a:p>
          <a:p>
            <a:pPr algn="just" rtl="1" eaLnBrk="1" hangingPunct="1">
              <a:lnSpc>
                <a:spcPct val="150000"/>
              </a:lnSpc>
            </a:pPr>
            <a:endParaRPr lang="en-US" sz="2800">
              <a:latin typeface="Traditional Arabic" pitchFamily="18" charset="-78"/>
              <a:cs typeface="Traditional Arabic" pitchFamily="18" charset="-78"/>
            </a:endParaRPr>
          </a:p>
        </p:txBody>
      </p:sp>
      <p:sp>
        <p:nvSpPr>
          <p:cNvPr id="29699" name="Rectangle 2"/>
          <p:cNvSpPr txBox="1">
            <a:spLocks noChangeArrowheads="1"/>
          </p:cNvSpPr>
          <p:nvPr/>
        </p:nvSpPr>
        <p:spPr bwMode="auto">
          <a:xfrm>
            <a:off x="641350" y="1158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r>
              <a:rPr lang="ar-SA" sz="3200" b="1">
                <a:solidFill>
                  <a:srgbClr val="0000CC"/>
                </a:solidFill>
                <a:latin typeface="Traditional Arabic" pitchFamily="18" charset="-78"/>
                <a:cs typeface="Traditional Arabic" pitchFamily="18" charset="-78"/>
              </a:rPr>
              <a:t>القاعدة 9: تحويل العلاقة الدائرية</a:t>
            </a:r>
            <a:r>
              <a:rPr lang="en-GB" sz="3200" b="1">
                <a:solidFill>
                  <a:srgbClr val="0000CC"/>
                </a:solidFill>
                <a:latin typeface="Traditional Arabic" pitchFamily="18" charset="-78"/>
                <a:cs typeface="Traditional Arabic" pitchFamily="18" charset="-78"/>
              </a:rPr>
              <a:t>Recursive Relationship </a:t>
            </a:r>
            <a:endParaRPr lang="ar-SA" sz="3200" b="1">
              <a:solidFill>
                <a:srgbClr val="0000CC"/>
              </a:solidFill>
              <a:latin typeface="Traditional Arabic" pitchFamily="18" charset="-78"/>
              <a:cs typeface="Traditional Arabic" pitchFamily="18" charset="-78"/>
            </a:endParaRPr>
          </a:p>
          <a:p>
            <a:pPr algn="ctr" rtl="1" eaLnBrk="1" hangingPunct="1"/>
            <a:r>
              <a:rPr lang="ar-SA" sz="3200" b="1">
                <a:solidFill>
                  <a:srgbClr val="FF0000"/>
                </a:solidFill>
                <a:latin typeface="Traditional Arabic" pitchFamily="18" charset="-78"/>
                <a:cs typeface="Traditional Arabic" pitchFamily="18" charset="-78"/>
              </a:rPr>
              <a:t> من نوع عديد إلى عديد</a:t>
            </a:r>
            <a:r>
              <a:rPr lang="en-US" sz="3200" b="1">
                <a:solidFill>
                  <a:srgbClr val="FF0000"/>
                </a:solidFill>
                <a:latin typeface="Traditional Arabic" pitchFamily="18" charset="-78"/>
                <a:cs typeface="Traditional Arabic" pitchFamily="18" charset="-78"/>
              </a:rPr>
              <a:t>Many to Many </a:t>
            </a:r>
          </a:p>
        </p:txBody>
      </p:sp>
      <p:pic>
        <p:nvPicPr>
          <p:cNvPr id="59404" name="~PP13850.WAV">
            <a:hlinkClick r:id="" action="ppaction://media"/>
          </p:cNvPr>
          <p:cNvPicPr>
            <a:picLocks noRot="1" noChangeAspect="1" noChangeArrowheads="1"/>
          </p:cNvPicPr>
          <p:nvPr>
            <a:wavAudioFile r:embed="rId1" name="~PP1267.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9701" name="Group 12"/>
          <p:cNvGrpSpPr>
            <a:grpSpLocks/>
          </p:cNvGrpSpPr>
          <p:nvPr/>
        </p:nvGrpSpPr>
        <p:grpSpPr bwMode="auto">
          <a:xfrm>
            <a:off x="476250" y="3979863"/>
            <a:ext cx="2605088" cy="2617787"/>
            <a:chOff x="373425" y="3691725"/>
            <a:chExt cx="2605066" cy="2617595"/>
          </a:xfrm>
        </p:grpSpPr>
        <p:grpSp>
          <p:nvGrpSpPr>
            <p:cNvPr id="29702" name="Group 13"/>
            <p:cNvGrpSpPr>
              <a:grpSpLocks/>
            </p:cNvGrpSpPr>
            <p:nvPr/>
          </p:nvGrpSpPr>
          <p:grpSpPr bwMode="auto">
            <a:xfrm>
              <a:off x="373425" y="4543642"/>
              <a:ext cx="2605066" cy="1765678"/>
              <a:chOff x="3324032" y="733425"/>
              <a:chExt cx="2159454" cy="1720215"/>
            </a:xfrm>
          </p:grpSpPr>
          <p:grpSp>
            <p:nvGrpSpPr>
              <p:cNvPr id="29707" name="Group 18"/>
              <p:cNvGrpSpPr>
                <a:grpSpLocks/>
              </p:cNvGrpSpPr>
              <p:nvPr/>
            </p:nvGrpSpPr>
            <p:grpSpPr bwMode="auto">
              <a:xfrm>
                <a:off x="3324032" y="733425"/>
                <a:ext cx="2159454" cy="1720215"/>
                <a:chOff x="3324032" y="704850"/>
                <a:chExt cx="2159454" cy="1720215"/>
              </a:xfrm>
            </p:grpSpPr>
            <p:sp>
              <p:nvSpPr>
                <p:cNvPr id="29709" name="Text Box 320"/>
                <p:cNvSpPr txBox="1">
                  <a:spLocks noChangeArrowheads="1"/>
                </p:cNvSpPr>
                <p:nvPr/>
              </p:nvSpPr>
              <p:spPr bwMode="auto">
                <a:xfrm>
                  <a:off x="3324032" y="1238250"/>
                  <a:ext cx="2159454" cy="2762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r" rtl="1" eaLnBrk="1" hangingPunct="1">
                    <a:lnSpc>
                      <a:spcPct val="107000"/>
                    </a:lnSpc>
                    <a:spcAft>
                      <a:spcPts val="800"/>
                    </a:spcAft>
                  </a:pPr>
                  <a:r>
                    <a:rPr lang="en-GB" sz="1100" b="1">
                      <a:latin typeface="Calibri" pitchFamily="34" charset="0"/>
                    </a:rPr>
                    <a:t>N</a:t>
                  </a:r>
                  <a:r>
                    <a:rPr lang="ar-SA" sz="1100" b="1">
                      <a:latin typeface="Calibri" pitchFamily="34" charset="0"/>
                    </a:rPr>
                    <a:t>	</a:t>
                  </a:r>
                  <a:r>
                    <a:rPr lang="en-US" sz="1100" b="1">
                      <a:latin typeface="Calibri" pitchFamily="34" charset="0"/>
                    </a:rPr>
                    <a:t>             </a:t>
                  </a:r>
                  <a:r>
                    <a:rPr lang="ar-SA" sz="1100" b="1">
                      <a:latin typeface="Calibri" pitchFamily="34" charset="0"/>
                    </a:rPr>
                    <a:t>   </a:t>
                  </a:r>
                  <a:r>
                    <a:rPr lang="en-US" sz="1100" b="1">
                      <a:latin typeface="Calibri" pitchFamily="34" charset="0"/>
                    </a:rPr>
                    <a:t>        </a:t>
                  </a:r>
                  <a:r>
                    <a:rPr lang="ar-SA" sz="1100" b="1">
                      <a:latin typeface="Calibri" pitchFamily="34" charset="0"/>
                    </a:rPr>
                    <a:t>          </a:t>
                  </a:r>
                  <a:r>
                    <a:rPr lang="en-GB" sz="1100" b="1">
                      <a:latin typeface="Calibri" pitchFamily="34" charset="0"/>
                    </a:rPr>
                    <a:t>    </a:t>
                  </a:r>
                  <a:r>
                    <a:rPr lang="en-GB" sz="1100" b="1"/>
                    <a:t> </a:t>
                  </a:r>
                  <a:r>
                    <a:rPr lang="en-GB" sz="1100" b="1">
                      <a:latin typeface="Calibri" pitchFamily="34" charset="0"/>
                    </a:rPr>
                    <a:t>M</a:t>
                  </a:r>
                  <a:endParaRPr lang="en-US" sz="1100">
                    <a:latin typeface="Calibri" pitchFamily="34" charset="0"/>
                  </a:endParaRPr>
                </a:p>
              </p:txBody>
            </p:sp>
            <p:grpSp>
              <p:nvGrpSpPr>
                <p:cNvPr id="29710" name="Group 21"/>
                <p:cNvGrpSpPr>
                  <a:grpSpLocks/>
                </p:cNvGrpSpPr>
                <p:nvPr/>
              </p:nvGrpSpPr>
              <p:grpSpPr bwMode="auto">
                <a:xfrm>
                  <a:off x="3705225" y="704850"/>
                  <a:ext cx="1639570" cy="1720215"/>
                  <a:chOff x="3705225" y="704850"/>
                  <a:chExt cx="1639570" cy="1720215"/>
                </a:xfrm>
              </p:grpSpPr>
              <p:cxnSp>
                <p:nvCxnSpPr>
                  <p:cNvPr id="29711" name="AutoShape 309"/>
                  <p:cNvCxnSpPr>
                    <a:cxnSpLocks noChangeShapeType="1"/>
                    <a:endCxn id="29713" idx="1"/>
                  </p:cNvCxnSpPr>
                  <p:nvPr/>
                </p:nvCxnSpPr>
                <p:spPr bwMode="auto">
                  <a:xfrm>
                    <a:off x="3705225" y="1101090"/>
                    <a:ext cx="324017" cy="892493"/>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29712" name="Rectangle 23"/>
                  <p:cNvSpPr>
                    <a:spLocks noChangeArrowheads="1"/>
                  </p:cNvSpPr>
                  <p:nvPr/>
                </p:nvSpPr>
                <p:spPr bwMode="auto">
                  <a:xfrm>
                    <a:off x="3705225" y="704850"/>
                    <a:ext cx="1639570" cy="39624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الطبيب</a:t>
                    </a:r>
                    <a:endParaRPr lang="en-US" sz="1100">
                      <a:latin typeface="Calibri" pitchFamily="34" charset="0"/>
                    </a:endParaRPr>
                  </a:p>
                </p:txBody>
              </p:sp>
              <p:sp>
                <p:nvSpPr>
                  <p:cNvPr id="29713" name="AutoShape 319"/>
                  <p:cNvSpPr>
                    <a:spLocks noChangeArrowheads="1"/>
                  </p:cNvSpPr>
                  <p:nvPr/>
                </p:nvSpPr>
                <p:spPr bwMode="auto">
                  <a:xfrm>
                    <a:off x="4029242" y="1562100"/>
                    <a:ext cx="1047582" cy="862965"/>
                  </a:xfrm>
                  <a:prstGeom prst="diamond">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100" b="1">
                        <a:latin typeface="Calibri" pitchFamily="34" charset="0"/>
                      </a:rPr>
                      <a:t>يعالج</a:t>
                    </a:r>
                    <a:endParaRPr lang="en-US" sz="1100">
                      <a:latin typeface="Calibri" pitchFamily="34" charset="0"/>
                    </a:endParaRPr>
                  </a:p>
                </p:txBody>
              </p:sp>
            </p:grpSp>
          </p:grpSp>
          <p:cxnSp>
            <p:nvCxnSpPr>
              <p:cNvPr id="29708" name="AutoShape 309"/>
              <p:cNvCxnSpPr>
                <a:cxnSpLocks noChangeShapeType="1"/>
              </p:cNvCxnSpPr>
              <p:nvPr/>
            </p:nvCxnSpPr>
            <p:spPr bwMode="auto">
              <a:xfrm flipH="1">
                <a:off x="5076825" y="1129665"/>
                <a:ext cx="267970" cy="892493"/>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grpSp>
        <p:sp>
          <p:nvSpPr>
            <p:cNvPr id="29703" name="Oval 14"/>
            <p:cNvSpPr>
              <a:spLocks noChangeArrowheads="1"/>
            </p:cNvSpPr>
            <p:nvPr/>
          </p:nvSpPr>
          <p:spPr bwMode="auto">
            <a:xfrm>
              <a:off x="1784648" y="3717850"/>
              <a:ext cx="905155" cy="567127"/>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الطبيب</a:t>
              </a:r>
              <a:endParaRPr lang="en-US" sz="2000">
                <a:latin typeface="Calibri" pitchFamily="34" charset="0"/>
                <a:ea typeface="Calibri" pitchFamily="34" charset="0"/>
              </a:endParaRPr>
            </a:p>
          </p:txBody>
        </p:sp>
        <p:cxnSp>
          <p:nvCxnSpPr>
            <p:cNvPr id="16" name="Straight Connector 15"/>
            <p:cNvCxnSpPr>
              <a:stCxn id="29703" idx="4"/>
            </p:cNvCxnSpPr>
            <p:nvPr/>
          </p:nvCxnSpPr>
          <p:spPr>
            <a:xfrm flipH="1">
              <a:off x="2237134" y="4285406"/>
              <a:ext cx="0" cy="265093"/>
            </a:xfrm>
            <a:prstGeom prst="line">
              <a:avLst/>
            </a:prstGeom>
          </p:spPr>
          <p:style>
            <a:lnRef idx="1">
              <a:schemeClr val="dk1"/>
            </a:lnRef>
            <a:fillRef idx="0">
              <a:schemeClr val="dk1"/>
            </a:fillRef>
            <a:effectRef idx="0">
              <a:schemeClr val="dk1"/>
            </a:effectRef>
            <a:fontRef idx="minor">
              <a:schemeClr val="tx1"/>
            </a:fontRef>
          </p:style>
        </p:cxnSp>
        <p:sp>
          <p:nvSpPr>
            <p:cNvPr id="29705" name="Oval 16"/>
            <p:cNvSpPr>
              <a:spLocks noChangeArrowheads="1"/>
            </p:cNvSpPr>
            <p:nvPr/>
          </p:nvSpPr>
          <p:spPr bwMode="auto">
            <a:xfrm>
              <a:off x="770803" y="3691725"/>
              <a:ext cx="905155" cy="567127"/>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100">
                  <a:latin typeface="Calibri" pitchFamily="34" charset="0"/>
                  <a:ea typeface="Calibri" pitchFamily="34" charset="0"/>
                  <a:cs typeface="Traditional Arabic" pitchFamily="18" charset="-78"/>
                </a:rPr>
                <a:t>اسم الطبيب</a:t>
              </a:r>
              <a:endParaRPr lang="en-US">
                <a:latin typeface="Calibri" pitchFamily="34" charset="0"/>
                <a:ea typeface="Calibri" pitchFamily="34" charset="0"/>
                <a:cs typeface="Traditional Arabic" pitchFamily="18" charset="-78"/>
              </a:endParaRPr>
            </a:p>
          </p:txBody>
        </p:sp>
        <p:cxnSp>
          <p:nvCxnSpPr>
            <p:cNvPr id="18" name="Straight Connector 17"/>
            <p:cNvCxnSpPr>
              <a:stCxn id="29705" idx="4"/>
            </p:cNvCxnSpPr>
            <p:nvPr/>
          </p:nvCxnSpPr>
          <p:spPr>
            <a:xfrm flipH="1">
              <a:off x="1222731" y="4258420"/>
              <a:ext cx="0" cy="265094"/>
            </a:xfrm>
            <a:prstGeom prst="line">
              <a:avLst/>
            </a:prstGeom>
          </p:spPr>
          <p:style>
            <a:lnRef idx="1">
              <a:schemeClr val="dk1"/>
            </a:lnRef>
            <a:fillRef idx="0">
              <a:schemeClr val="dk1"/>
            </a:fillRef>
            <a:effectRef idx="0">
              <a:schemeClr val="dk1"/>
            </a:effectRef>
            <a:fontRef idx="minor">
              <a:schemeClr val="tx1"/>
            </a:fontRef>
          </p:style>
        </p:cxnSp>
      </p:gr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5940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9404"/>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endParaRPr lang="en-US" sz="2800">
              <a:latin typeface="Traditional Arabic" pitchFamily="18" charset="-78"/>
              <a:cs typeface="Traditional Arabic" pitchFamily="18" charset="-78"/>
            </a:endParaRPr>
          </a:p>
          <a:p>
            <a:pPr algn="just" rtl="1" eaLnBrk="1" hangingPunct="1"/>
            <a:endParaRPr lang="en-US" sz="2800">
              <a:latin typeface="Traditional Arabic" pitchFamily="18" charset="-78"/>
              <a:cs typeface="Traditional Arabic" pitchFamily="18" charset="-78"/>
            </a:endParaRPr>
          </a:p>
          <a:p>
            <a:pPr algn="just" rtl="1" eaLnBrk="1" hangingPunct="1"/>
            <a:endParaRPr lang="en-US" sz="2800">
              <a:latin typeface="Traditional Arabic" pitchFamily="18" charset="-78"/>
              <a:cs typeface="Traditional Arabic" pitchFamily="18" charset="-78"/>
            </a:endParaRPr>
          </a:p>
          <a:p>
            <a:pPr algn="just" rtl="1" eaLnBrk="1" hangingPunct="1"/>
            <a:endParaRPr lang="en-US" sz="2800">
              <a:latin typeface="Traditional Arabic" pitchFamily="18" charset="-78"/>
              <a:cs typeface="Traditional Arabic" pitchFamily="18" charset="-78"/>
            </a:endParaRPr>
          </a:p>
          <a:p>
            <a:pPr algn="just" rtl="1" eaLnBrk="1" hangingPunct="1"/>
            <a:endParaRPr lang="en-US" sz="2800">
              <a:latin typeface="Traditional Arabic" pitchFamily="18" charset="-78"/>
              <a:cs typeface="Traditional Arabic" pitchFamily="18" charset="-78"/>
            </a:endParaRPr>
          </a:p>
          <a:p>
            <a:pPr algn="just" rtl="1" eaLnBrk="1" hangingPunct="1"/>
            <a:r>
              <a:rPr lang="ar-SA" sz="2800">
                <a:latin typeface="Traditional Arabic" pitchFamily="18" charset="-78"/>
                <a:cs typeface="Traditional Arabic" pitchFamily="18" charset="-78"/>
              </a:rPr>
              <a:t>جدول جديد باسم </a:t>
            </a:r>
            <a:r>
              <a:rPr lang="ar-SA" sz="2800" b="1">
                <a:latin typeface="Traditional Arabic" pitchFamily="18" charset="-78"/>
                <a:cs typeface="Traditional Arabic" pitchFamily="18" charset="-78"/>
              </a:rPr>
              <a:t>جدول الطبيب الزميل</a:t>
            </a:r>
            <a:r>
              <a:rPr lang="ar-SA" sz="2800">
                <a:latin typeface="Traditional Arabic" pitchFamily="18" charset="-78"/>
                <a:cs typeface="Traditional Arabic" pitchFamily="18" charset="-78"/>
              </a:rPr>
              <a:t> (</a:t>
            </a:r>
            <a:r>
              <a:rPr lang="ar-SA" sz="2800" u="sng">
                <a:latin typeface="Traditional Arabic" pitchFamily="18" charset="-78"/>
                <a:cs typeface="Traditional Arabic" pitchFamily="18" charset="-78"/>
              </a:rPr>
              <a:t>رقم الطبيب، رقم الطبيب الزميل</a:t>
            </a:r>
            <a:r>
              <a:rPr lang="ar-SA" sz="2800">
                <a:latin typeface="Traditional Arabic" pitchFamily="18" charset="-78"/>
                <a:cs typeface="Traditional Arabic" pitchFamily="18" charset="-78"/>
              </a:rPr>
              <a:t>)</a:t>
            </a:r>
            <a:endParaRPr lang="en-US" sz="2800">
              <a:latin typeface="Traditional Arabic" pitchFamily="18" charset="-78"/>
              <a:cs typeface="Traditional Arabic" pitchFamily="18" charset="-78"/>
            </a:endParaRPr>
          </a:p>
          <a:p>
            <a:pPr algn="just" rtl="1" eaLnBrk="1" hangingPunct="1"/>
            <a:r>
              <a:rPr lang="ar-SA" sz="2800">
                <a:latin typeface="Traditional Arabic" pitchFamily="18" charset="-78"/>
                <a:cs typeface="Traditional Arabic" pitchFamily="18" charset="-78"/>
              </a:rPr>
              <a:t>مع بقاء جدول الطبيب بخصائصه (</a:t>
            </a:r>
            <a:r>
              <a:rPr lang="ar-SA" sz="2800" u="sng">
                <a:latin typeface="Traditional Arabic" pitchFamily="18" charset="-78"/>
                <a:cs typeface="Traditional Arabic" pitchFamily="18" charset="-78"/>
              </a:rPr>
              <a:t>رقم الطبيب</a:t>
            </a:r>
            <a:r>
              <a:rPr lang="ar-SA" sz="2800">
                <a:latin typeface="Traditional Arabic" pitchFamily="18" charset="-78"/>
                <a:cs typeface="Traditional Arabic" pitchFamily="18" charset="-78"/>
              </a:rPr>
              <a:t>، اسم الطبيب)</a:t>
            </a:r>
            <a:endParaRPr lang="en-US" sz="2800">
              <a:latin typeface="Traditional Arabic" pitchFamily="18" charset="-78"/>
              <a:cs typeface="Traditional Arabic" pitchFamily="18" charset="-78"/>
            </a:endParaRPr>
          </a:p>
          <a:p>
            <a:pPr algn="just" rtl="1" eaLnBrk="1" hangingPunct="1"/>
            <a:r>
              <a:rPr lang="ar-SA" sz="2800">
                <a:latin typeface="Traditional Arabic" pitchFamily="18" charset="-78"/>
                <a:cs typeface="Traditional Arabic" pitchFamily="18" charset="-78"/>
              </a:rPr>
              <a:t>يتم تمثيله كما في الشكل التالي:</a:t>
            </a:r>
            <a:endParaRPr lang="en-US" sz="2800">
              <a:latin typeface="Traditional Arabic" pitchFamily="18" charset="-78"/>
              <a:cs typeface="Traditional Arabic" pitchFamily="18" charset="-78"/>
            </a:endParaRPr>
          </a:p>
        </p:txBody>
      </p:sp>
      <p:sp>
        <p:nvSpPr>
          <p:cNvPr id="30723" name="Rectangle 2"/>
          <p:cNvSpPr txBox="1">
            <a:spLocks noChangeArrowheads="1"/>
          </p:cNvSpPr>
          <p:nvPr/>
        </p:nvSpPr>
        <p:spPr bwMode="auto">
          <a:xfrm>
            <a:off x="641350" y="1158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r>
              <a:rPr lang="ar-SA" sz="3200" b="1">
                <a:solidFill>
                  <a:srgbClr val="0000CC"/>
                </a:solidFill>
                <a:latin typeface="Traditional Arabic" pitchFamily="18" charset="-78"/>
                <a:cs typeface="Traditional Arabic" pitchFamily="18" charset="-78"/>
              </a:rPr>
              <a:t>القاعدة 9: تحويل العلاقة الدائرية</a:t>
            </a:r>
            <a:r>
              <a:rPr lang="en-GB" sz="3200" b="1">
                <a:solidFill>
                  <a:srgbClr val="0000CC"/>
                </a:solidFill>
                <a:latin typeface="Traditional Arabic" pitchFamily="18" charset="-78"/>
                <a:cs typeface="Traditional Arabic" pitchFamily="18" charset="-78"/>
              </a:rPr>
              <a:t>Recursive Relationship </a:t>
            </a:r>
            <a:endParaRPr lang="ar-SA" sz="3200" b="1">
              <a:solidFill>
                <a:srgbClr val="0000CC"/>
              </a:solidFill>
              <a:latin typeface="Traditional Arabic" pitchFamily="18" charset="-78"/>
              <a:cs typeface="Traditional Arabic" pitchFamily="18" charset="-78"/>
            </a:endParaRPr>
          </a:p>
          <a:p>
            <a:pPr algn="ctr" rtl="1" eaLnBrk="1" hangingPunct="1"/>
            <a:r>
              <a:rPr lang="ar-SA" sz="3200" b="1">
                <a:solidFill>
                  <a:srgbClr val="FF0000"/>
                </a:solidFill>
                <a:latin typeface="Traditional Arabic" pitchFamily="18" charset="-78"/>
                <a:cs typeface="Traditional Arabic" pitchFamily="18" charset="-78"/>
              </a:rPr>
              <a:t> من نوع عديد إلى عديد</a:t>
            </a:r>
            <a:r>
              <a:rPr lang="en-US" sz="3200" b="1">
                <a:solidFill>
                  <a:srgbClr val="FF0000"/>
                </a:solidFill>
                <a:latin typeface="Traditional Arabic" pitchFamily="18" charset="-78"/>
                <a:cs typeface="Traditional Arabic" pitchFamily="18" charset="-78"/>
              </a:rPr>
              <a:t>Many to Many </a:t>
            </a:r>
          </a:p>
        </p:txBody>
      </p:sp>
      <p:pic>
        <p:nvPicPr>
          <p:cNvPr id="30724" name="Picture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423988" y="4410075"/>
            <a:ext cx="4630737" cy="2114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453" name="~PP53866.WAV">
            <a:hlinkClick r:id="" action="ppaction://media"/>
          </p:cNvPr>
          <p:cNvPicPr>
            <a:picLocks noRot="1" noChangeAspect="1" noChangeArrowheads="1"/>
          </p:cNvPicPr>
          <p:nvPr>
            <a:wavAudioFile r:embed="rId1" name="~PP570.WAV"/>
          </p:nvPr>
        </p:nvPicPr>
        <p:blipFill>
          <a:blip r:embed="rId5">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0726" name="Group 13"/>
          <p:cNvGrpSpPr>
            <a:grpSpLocks/>
          </p:cNvGrpSpPr>
          <p:nvPr/>
        </p:nvGrpSpPr>
        <p:grpSpPr bwMode="auto">
          <a:xfrm>
            <a:off x="128588" y="882650"/>
            <a:ext cx="2605087" cy="2617788"/>
            <a:chOff x="373425" y="3691725"/>
            <a:chExt cx="2605066" cy="2617595"/>
          </a:xfrm>
        </p:grpSpPr>
        <p:grpSp>
          <p:nvGrpSpPr>
            <p:cNvPr id="30728" name="Group 14"/>
            <p:cNvGrpSpPr>
              <a:grpSpLocks/>
            </p:cNvGrpSpPr>
            <p:nvPr/>
          </p:nvGrpSpPr>
          <p:grpSpPr bwMode="auto">
            <a:xfrm>
              <a:off x="373425" y="4543642"/>
              <a:ext cx="2605066" cy="1765678"/>
              <a:chOff x="3324032" y="733425"/>
              <a:chExt cx="2159454" cy="1720215"/>
            </a:xfrm>
          </p:grpSpPr>
          <p:grpSp>
            <p:nvGrpSpPr>
              <p:cNvPr id="30733" name="Group 19"/>
              <p:cNvGrpSpPr>
                <a:grpSpLocks/>
              </p:cNvGrpSpPr>
              <p:nvPr/>
            </p:nvGrpSpPr>
            <p:grpSpPr bwMode="auto">
              <a:xfrm>
                <a:off x="3324032" y="733425"/>
                <a:ext cx="2159454" cy="1720215"/>
                <a:chOff x="3324032" y="704850"/>
                <a:chExt cx="2159454" cy="1720215"/>
              </a:xfrm>
            </p:grpSpPr>
            <p:sp>
              <p:nvSpPr>
                <p:cNvPr id="30735" name="Text Box 320"/>
                <p:cNvSpPr txBox="1">
                  <a:spLocks noChangeArrowheads="1"/>
                </p:cNvSpPr>
                <p:nvPr/>
              </p:nvSpPr>
              <p:spPr bwMode="auto">
                <a:xfrm>
                  <a:off x="3324032" y="1238250"/>
                  <a:ext cx="2159454" cy="2762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r" rtl="1" eaLnBrk="1" hangingPunct="1">
                    <a:lnSpc>
                      <a:spcPct val="107000"/>
                    </a:lnSpc>
                    <a:spcAft>
                      <a:spcPts val="800"/>
                    </a:spcAft>
                  </a:pPr>
                  <a:r>
                    <a:rPr lang="en-GB" sz="1100" b="1">
                      <a:latin typeface="Calibri" pitchFamily="34" charset="0"/>
                    </a:rPr>
                    <a:t>N</a:t>
                  </a:r>
                  <a:r>
                    <a:rPr lang="ar-SA" sz="1100" b="1">
                      <a:latin typeface="Calibri" pitchFamily="34" charset="0"/>
                    </a:rPr>
                    <a:t>	</a:t>
                  </a:r>
                  <a:r>
                    <a:rPr lang="en-US" sz="1100" b="1">
                      <a:latin typeface="Calibri" pitchFamily="34" charset="0"/>
                    </a:rPr>
                    <a:t>             </a:t>
                  </a:r>
                  <a:r>
                    <a:rPr lang="ar-SA" sz="1100" b="1">
                      <a:latin typeface="Calibri" pitchFamily="34" charset="0"/>
                    </a:rPr>
                    <a:t>   </a:t>
                  </a:r>
                  <a:r>
                    <a:rPr lang="en-US" sz="1100" b="1">
                      <a:latin typeface="Calibri" pitchFamily="34" charset="0"/>
                    </a:rPr>
                    <a:t>        </a:t>
                  </a:r>
                  <a:r>
                    <a:rPr lang="ar-SA" sz="1100" b="1">
                      <a:latin typeface="Calibri" pitchFamily="34" charset="0"/>
                    </a:rPr>
                    <a:t>          </a:t>
                  </a:r>
                  <a:r>
                    <a:rPr lang="en-GB" sz="1100" b="1">
                      <a:latin typeface="Calibri" pitchFamily="34" charset="0"/>
                    </a:rPr>
                    <a:t>    </a:t>
                  </a:r>
                  <a:r>
                    <a:rPr lang="en-GB" sz="1100" b="1"/>
                    <a:t> </a:t>
                  </a:r>
                  <a:r>
                    <a:rPr lang="en-GB" sz="1100" b="1">
                      <a:latin typeface="Calibri" pitchFamily="34" charset="0"/>
                    </a:rPr>
                    <a:t>M</a:t>
                  </a:r>
                  <a:endParaRPr lang="en-US" sz="1100">
                    <a:latin typeface="Calibri" pitchFamily="34" charset="0"/>
                  </a:endParaRPr>
                </a:p>
              </p:txBody>
            </p:sp>
            <p:grpSp>
              <p:nvGrpSpPr>
                <p:cNvPr id="30736" name="Group 22"/>
                <p:cNvGrpSpPr>
                  <a:grpSpLocks/>
                </p:cNvGrpSpPr>
                <p:nvPr/>
              </p:nvGrpSpPr>
              <p:grpSpPr bwMode="auto">
                <a:xfrm>
                  <a:off x="3705225" y="704850"/>
                  <a:ext cx="1639570" cy="1720215"/>
                  <a:chOff x="3705225" y="704850"/>
                  <a:chExt cx="1639570" cy="1720215"/>
                </a:xfrm>
              </p:grpSpPr>
              <p:cxnSp>
                <p:nvCxnSpPr>
                  <p:cNvPr id="30737" name="AutoShape 309"/>
                  <p:cNvCxnSpPr>
                    <a:cxnSpLocks noChangeShapeType="1"/>
                    <a:endCxn id="30739" idx="1"/>
                  </p:cNvCxnSpPr>
                  <p:nvPr/>
                </p:nvCxnSpPr>
                <p:spPr bwMode="auto">
                  <a:xfrm>
                    <a:off x="3705225" y="1101090"/>
                    <a:ext cx="324017" cy="892493"/>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30738" name="Rectangle 24"/>
                  <p:cNvSpPr>
                    <a:spLocks noChangeArrowheads="1"/>
                  </p:cNvSpPr>
                  <p:nvPr/>
                </p:nvSpPr>
                <p:spPr bwMode="auto">
                  <a:xfrm>
                    <a:off x="3705225" y="704850"/>
                    <a:ext cx="1639570" cy="39624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الطبيب</a:t>
                    </a:r>
                    <a:endParaRPr lang="en-US" sz="1100">
                      <a:latin typeface="Calibri" pitchFamily="34" charset="0"/>
                    </a:endParaRPr>
                  </a:p>
                </p:txBody>
              </p:sp>
              <p:sp>
                <p:nvSpPr>
                  <p:cNvPr id="30739" name="AutoShape 319"/>
                  <p:cNvSpPr>
                    <a:spLocks noChangeArrowheads="1"/>
                  </p:cNvSpPr>
                  <p:nvPr/>
                </p:nvSpPr>
                <p:spPr bwMode="auto">
                  <a:xfrm>
                    <a:off x="4029242" y="1562100"/>
                    <a:ext cx="1047582" cy="862965"/>
                  </a:xfrm>
                  <a:prstGeom prst="diamond">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100" b="1">
                        <a:latin typeface="Calibri" pitchFamily="34" charset="0"/>
                      </a:rPr>
                      <a:t>يعالج</a:t>
                    </a:r>
                    <a:endParaRPr lang="en-US" sz="1100">
                      <a:latin typeface="Calibri" pitchFamily="34" charset="0"/>
                    </a:endParaRPr>
                  </a:p>
                </p:txBody>
              </p:sp>
            </p:grpSp>
          </p:grpSp>
          <p:cxnSp>
            <p:nvCxnSpPr>
              <p:cNvPr id="30734" name="AutoShape 309"/>
              <p:cNvCxnSpPr>
                <a:cxnSpLocks noChangeShapeType="1"/>
              </p:cNvCxnSpPr>
              <p:nvPr/>
            </p:nvCxnSpPr>
            <p:spPr bwMode="auto">
              <a:xfrm flipH="1">
                <a:off x="5076825" y="1129665"/>
                <a:ext cx="267970" cy="892493"/>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grpSp>
        <p:sp>
          <p:nvSpPr>
            <p:cNvPr id="30729" name="Oval 15"/>
            <p:cNvSpPr>
              <a:spLocks noChangeArrowheads="1"/>
            </p:cNvSpPr>
            <p:nvPr/>
          </p:nvSpPr>
          <p:spPr bwMode="auto">
            <a:xfrm>
              <a:off x="1784648" y="3717850"/>
              <a:ext cx="905155" cy="567127"/>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الطبيب</a:t>
              </a:r>
              <a:endParaRPr lang="en-US" sz="2000">
                <a:latin typeface="Calibri" pitchFamily="34" charset="0"/>
                <a:ea typeface="Calibri" pitchFamily="34" charset="0"/>
              </a:endParaRPr>
            </a:p>
          </p:txBody>
        </p:sp>
        <p:cxnSp>
          <p:nvCxnSpPr>
            <p:cNvPr id="17" name="Straight Connector 16"/>
            <p:cNvCxnSpPr>
              <a:stCxn id="30729" idx="4"/>
            </p:cNvCxnSpPr>
            <p:nvPr/>
          </p:nvCxnSpPr>
          <p:spPr>
            <a:xfrm flipH="1">
              <a:off x="2237135" y="4285406"/>
              <a:ext cx="0" cy="265093"/>
            </a:xfrm>
            <a:prstGeom prst="line">
              <a:avLst/>
            </a:prstGeom>
          </p:spPr>
          <p:style>
            <a:lnRef idx="1">
              <a:schemeClr val="dk1"/>
            </a:lnRef>
            <a:fillRef idx="0">
              <a:schemeClr val="dk1"/>
            </a:fillRef>
            <a:effectRef idx="0">
              <a:schemeClr val="dk1"/>
            </a:effectRef>
            <a:fontRef idx="minor">
              <a:schemeClr val="tx1"/>
            </a:fontRef>
          </p:style>
        </p:cxnSp>
        <p:sp>
          <p:nvSpPr>
            <p:cNvPr id="30731" name="Oval 17"/>
            <p:cNvSpPr>
              <a:spLocks noChangeArrowheads="1"/>
            </p:cNvSpPr>
            <p:nvPr/>
          </p:nvSpPr>
          <p:spPr bwMode="auto">
            <a:xfrm>
              <a:off x="770803" y="3691725"/>
              <a:ext cx="905155" cy="567127"/>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100">
                  <a:latin typeface="Calibri" pitchFamily="34" charset="0"/>
                  <a:ea typeface="Calibri" pitchFamily="34" charset="0"/>
                  <a:cs typeface="Traditional Arabic" pitchFamily="18" charset="-78"/>
                </a:rPr>
                <a:t>اسم الطبيب</a:t>
              </a:r>
              <a:endParaRPr lang="en-US">
                <a:latin typeface="Calibri" pitchFamily="34" charset="0"/>
                <a:ea typeface="Calibri" pitchFamily="34" charset="0"/>
                <a:cs typeface="Traditional Arabic" pitchFamily="18" charset="-78"/>
              </a:endParaRPr>
            </a:p>
          </p:txBody>
        </p:sp>
        <p:cxnSp>
          <p:nvCxnSpPr>
            <p:cNvPr id="19" name="Straight Connector 18"/>
            <p:cNvCxnSpPr>
              <a:stCxn id="30731" idx="4"/>
            </p:cNvCxnSpPr>
            <p:nvPr/>
          </p:nvCxnSpPr>
          <p:spPr>
            <a:xfrm flipH="1">
              <a:off x="1222730" y="4258421"/>
              <a:ext cx="0" cy="265092"/>
            </a:xfrm>
            <a:prstGeom prst="line">
              <a:avLst/>
            </a:prstGeom>
          </p:spPr>
          <p:style>
            <a:lnRef idx="1">
              <a:schemeClr val="dk1"/>
            </a:lnRef>
            <a:fillRef idx="0">
              <a:schemeClr val="dk1"/>
            </a:fillRef>
            <a:effectRef idx="0">
              <a:schemeClr val="dk1"/>
            </a:effectRef>
            <a:fontRef idx="minor">
              <a:schemeClr val="tx1"/>
            </a:fontRef>
          </p:style>
        </p:cxnSp>
      </p:grpSp>
      <p:sp>
        <p:nvSpPr>
          <p:cNvPr id="30727" name="Line 20"/>
          <p:cNvSpPr>
            <a:spLocks noChangeShapeType="1"/>
          </p:cNvSpPr>
          <p:nvPr/>
        </p:nvSpPr>
        <p:spPr bwMode="auto">
          <a:xfrm flipH="1">
            <a:off x="4232275" y="3676650"/>
            <a:ext cx="865188"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6145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6145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txBox="1">
            <a:spLocks noChangeArrowheads="1"/>
          </p:cNvSpPr>
          <p:nvPr/>
        </p:nvSpPr>
        <p:spPr bwMode="auto">
          <a:xfrm>
            <a:off x="488950" y="1158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a:solidFill>
                  <a:srgbClr val="0000CC"/>
                </a:solidFill>
                <a:latin typeface="Traditional Arabic" pitchFamily="18" charset="-78"/>
                <a:cs typeface="Traditional Arabic" pitchFamily="18" charset="-78"/>
              </a:rPr>
              <a:t>تحويل مخطط علاقة الكيان إلى مخطط قاعدة البيانات العلائقية</a:t>
            </a:r>
            <a:endParaRPr lang="en-US" sz="3200">
              <a:solidFill>
                <a:srgbClr val="0000CC"/>
              </a:solidFill>
              <a:latin typeface="Traditional Arabic" pitchFamily="18" charset="-78"/>
              <a:cs typeface="Traditional Arabic" pitchFamily="18" charset="-78"/>
            </a:endParaRPr>
          </a:p>
          <a:p>
            <a:pPr algn="ctr" rtl="1" eaLnBrk="1" hangingPunct="1"/>
            <a:r>
              <a:rPr lang="ar-SA" sz="3200">
                <a:solidFill>
                  <a:srgbClr val="0000CC"/>
                </a:solidFill>
                <a:latin typeface="Traditional Arabic" pitchFamily="18" charset="-78"/>
                <a:cs typeface="Traditional Arabic" pitchFamily="18" charset="-78"/>
              </a:rPr>
              <a:t> </a:t>
            </a:r>
            <a:r>
              <a:rPr lang="en-GB" sz="3200">
                <a:solidFill>
                  <a:srgbClr val="0000CC"/>
                </a:solidFill>
                <a:latin typeface="Traditional Arabic" pitchFamily="18" charset="-78"/>
                <a:cs typeface="Traditional Arabic" pitchFamily="18" charset="-78"/>
              </a:rPr>
              <a:t>Entity Relationship to Relational Database Schema</a:t>
            </a:r>
            <a:endParaRPr lang="en-US" sz="3200">
              <a:solidFill>
                <a:srgbClr val="0000CC"/>
              </a:solidFill>
              <a:latin typeface="Traditional Arabic" pitchFamily="18" charset="-78"/>
              <a:cs typeface="Traditional Arabic" pitchFamily="18" charset="-78"/>
            </a:endParaRPr>
          </a:p>
        </p:txBody>
      </p:sp>
      <p:sp>
        <p:nvSpPr>
          <p:cNvPr id="4099"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lnSpc>
                <a:spcPct val="150000"/>
              </a:lnSpc>
            </a:pPr>
            <a:r>
              <a:rPr lang="ar-SA" sz="2800">
                <a:latin typeface="Traditional Arabic" pitchFamily="18" charset="-78"/>
                <a:cs typeface="Traditional Arabic" pitchFamily="18" charset="-78"/>
              </a:rPr>
              <a:t>قاعدة البيانات العلائقية</a:t>
            </a:r>
            <a:r>
              <a:rPr lang="en-GB" sz="2800">
                <a:latin typeface="Traditional Arabic" pitchFamily="18" charset="-78"/>
                <a:cs typeface="Traditional Arabic" pitchFamily="18" charset="-78"/>
              </a:rPr>
              <a:t>Relational Database  </a:t>
            </a:r>
            <a:r>
              <a:rPr lang="ar-SA" sz="2800">
                <a:latin typeface="Traditional Arabic" pitchFamily="18" charset="-78"/>
                <a:cs typeface="Traditional Arabic" pitchFamily="18" charset="-78"/>
              </a:rPr>
              <a:t> هي قاعدة بيانات تحوي جداول ذات بعدين صفوف وأعمدة وتسمى الجداول </a:t>
            </a:r>
            <a:r>
              <a:rPr lang="en-GB" sz="2800">
                <a:latin typeface="Traditional Arabic" pitchFamily="18" charset="-78"/>
                <a:cs typeface="Traditional Arabic" pitchFamily="18" charset="-78"/>
              </a:rPr>
              <a:t>Relations</a:t>
            </a:r>
            <a:r>
              <a:rPr lang="ar-SA" sz="2800">
                <a:latin typeface="Traditional Arabic" pitchFamily="18" charset="-78"/>
                <a:cs typeface="Traditional Arabic" pitchFamily="18" charset="-78"/>
              </a:rPr>
              <a:t>، تسمى الصفوف (سجلات) </a:t>
            </a:r>
            <a:r>
              <a:rPr lang="en-GB" sz="2800">
                <a:latin typeface="Traditional Arabic" pitchFamily="18" charset="-78"/>
                <a:cs typeface="Traditional Arabic" pitchFamily="18" charset="-78"/>
              </a:rPr>
              <a:t> Tuples </a:t>
            </a:r>
            <a:r>
              <a:rPr lang="ar-SA" sz="2800">
                <a:latin typeface="Traditional Arabic" pitchFamily="18" charset="-78"/>
                <a:cs typeface="Traditional Arabic" pitchFamily="18" charset="-78"/>
              </a:rPr>
              <a:t>والأعمدة (خصائص)</a:t>
            </a:r>
            <a:r>
              <a:rPr lang="en-GB" sz="2800">
                <a:latin typeface="Traditional Arabic" pitchFamily="18" charset="-78"/>
                <a:cs typeface="Traditional Arabic" pitchFamily="18" charset="-78"/>
              </a:rPr>
              <a:t>Attributes </a:t>
            </a:r>
            <a:r>
              <a:rPr lang="ar-SA" sz="2800">
                <a:latin typeface="Traditional Arabic" pitchFamily="18" charset="-78"/>
                <a:cs typeface="Traditional Arabic" pitchFamily="18" charset="-78"/>
              </a:rPr>
              <a:t>، يجب أن تكون الخلية </a:t>
            </a:r>
            <a:r>
              <a:rPr lang="en-US" sz="2800">
                <a:latin typeface="Traditional Arabic" pitchFamily="18" charset="-78"/>
                <a:cs typeface="Traditional Arabic" pitchFamily="18" charset="-78"/>
              </a:rPr>
              <a:t>Cell</a:t>
            </a:r>
            <a:r>
              <a:rPr lang="ar-SA" sz="2800">
                <a:latin typeface="Traditional Arabic" pitchFamily="18" charset="-78"/>
                <a:cs typeface="Traditional Arabic" pitchFamily="18" charset="-78"/>
              </a:rPr>
              <a:t> (تقاطع صف بعمود) بها قيمة واحدة </a:t>
            </a:r>
            <a:r>
              <a:rPr lang="en-GB" sz="2800">
                <a:latin typeface="Traditional Arabic" pitchFamily="18" charset="-78"/>
                <a:cs typeface="Traditional Arabic" pitchFamily="18" charset="-78"/>
              </a:rPr>
              <a:t>Atomic</a:t>
            </a:r>
            <a:r>
              <a:rPr lang="ar-SA" sz="2800">
                <a:latin typeface="Traditional Arabic" pitchFamily="18" charset="-78"/>
                <a:cs typeface="Traditional Arabic" pitchFamily="18" charset="-78"/>
              </a:rPr>
              <a:t>، ويجب ألا تكون المفاتيح الرئيسية فارغة أو غير معروفة </a:t>
            </a:r>
            <a:r>
              <a:rPr lang="en-GB" sz="2800">
                <a:latin typeface="Traditional Arabic" pitchFamily="18" charset="-78"/>
                <a:cs typeface="Traditional Arabic" pitchFamily="18" charset="-78"/>
              </a:rPr>
              <a:t>Null</a:t>
            </a:r>
            <a:r>
              <a:rPr lang="ar-SA" sz="2800">
                <a:latin typeface="Traditional Arabic" pitchFamily="18" charset="-78"/>
                <a:cs typeface="Traditional Arabic" pitchFamily="18" charset="-78"/>
              </a:rPr>
              <a:t> أو مكررة. </a:t>
            </a:r>
            <a:endParaRPr lang="en-US" sz="2800">
              <a:latin typeface="Traditional Arabic" pitchFamily="18" charset="-78"/>
              <a:cs typeface="Traditional Arabic" pitchFamily="18" charset="-78"/>
            </a:endParaRPr>
          </a:p>
        </p:txBody>
      </p:sp>
      <p:pic>
        <p:nvPicPr>
          <p:cNvPr id="8197" name="~PP73507.WAV">
            <a:hlinkClick r:id="" action="ppaction://media"/>
          </p:cNvPr>
          <p:cNvPicPr>
            <a:picLocks noRot="1" noChangeAspect="1" noChangeArrowheads="1"/>
          </p:cNvPicPr>
          <p:nvPr>
            <a:wavAudioFile r:embed="rId1" name="~PP792.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819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8197"/>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lnSpc>
                <a:spcPct val="150000"/>
              </a:lnSpc>
            </a:pPr>
            <a:r>
              <a:rPr lang="ar-SA" sz="2800">
                <a:latin typeface="Traditional Arabic" pitchFamily="18" charset="-78"/>
                <a:cs typeface="Traditional Arabic" pitchFamily="18" charset="-78"/>
              </a:rPr>
              <a:t>في بعض الأحيان يتم ربط ثلاثة كيانات أو أكثر في نفس العلاقة. إذا كانت العلاقة تربط ثلاثة كيانات فإنها تسمى علاقة ثلاثية </a:t>
            </a:r>
            <a:r>
              <a:rPr lang="en-GB" sz="2800">
                <a:latin typeface="Traditional Arabic" pitchFamily="18" charset="-78"/>
                <a:cs typeface="Traditional Arabic" pitchFamily="18" charset="-78"/>
              </a:rPr>
              <a:t>Ternary or 3-ary Relationship</a:t>
            </a:r>
            <a:r>
              <a:rPr lang="ar-SA" sz="2800">
                <a:latin typeface="Traditional Arabic" pitchFamily="18" charset="-78"/>
                <a:cs typeface="Traditional Arabic" pitchFamily="18" charset="-78"/>
              </a:rPr>
              <a:t>، إذا كانت العلاقة تربط أكثر من ثلاثة كيانات (</a:t>
            </a:r>
            <a:r>
              <a:rPr lang="en-GB" sz="2800">
                <a:latin typeface="Traditional Arabic" pitchFamily="18" charset="-78"/>
                <a:cs typeface="Traditional Arabic" pitchFamily="18" charset="-78"/>
              </a:rPr>
              <a:t>n</a:t>
            </a:r>
            <a:r>
              <a:rPr lang="ar-SA" sz="2800">
                <a:latin typeface="Traditional Arabic" pitchFamily="18" charset="-78"/>
                <a:cs typeface="Traditional Arabic" pitchFamily="18" charset="-78"/>
              </a:rPr>
              <a:t> كيانات)، فإنها تسمى علاقة </a:t>
            </a:r>
            <a:r>
              <a:rPr lang="en-GB" sz="2800">
                <a:latin typeface="Traditional Arabic" pitchFamily="18" charset="-78"/>
                <a:cs typeface="Traditional Arabic" pitchFamily="18" charset="-78"/>
              </a:rPr>
              <a:t>n-ary</a:t>
            </a:r>
            <a:r>
              <a:rPr lang="ar-SA" sz="2800">
                <a:latin typeface="Traditional Arabic" pitchFamily="18" charset="-78"/>
                <a:cs typeface="Traditional Arabic" pitchFamily="18" charset="-78"/>
              </a:rPr>
              <a:t>، حيث </a:t>
            </a:r>
            <a:r>
              <a:rPr lang="en-GB" sz="2800">
                <a:latin typeface="Traditional Arabic" pitchFamily="18" charset="-78"/>
                <a:cs typeface="Traditional Arabic" pitchFamily="18" charset="-78"/>
              </a:rPr>
              <a:t>n</a:t>
            </a:r>
            <a:r>
              <a:rPr lang="ar-SA" sz="2800">
                <a:latin typeface="Traditional Arabic" pitchFamily="18" charset="-78"/>
                <a:cs typeface="Traditional Arabic" pitchFamily="18" charset="-78"/>
              </a:rPr>
              <a:t> تساوي عدد الكيانات التي تشارك في العلاقة.</a:t>
            </a:r>
          </a:p>
          <a:p>
            <a:pPr algn="just" rtl="1" eaLnBrk="1" hangingPunct="1">
              <a:lnSpc>
                <a:spcPct val="150000"/>
              </a:lnSpc>
            </a:pPr>
            <a:r>
              <a:rPr lang="ar-SA" sz="2800">
                <a:latin typeface="Traditional Arabic" pitchFamily="18" charset="-78"/>
                <a:cs typeface="Traditional Arabic" pitchFamily="18" charset="-78"/>
              </a:rPr>
              <a:t>تنشأ العلاقات الثلاثية إذا كانت لدينا خصائص تقاطع </a:t>
            </a:r>
            <a:r>
              <a:rPr lang="en-GB" sz="2800">
                <a:latin typeface="Traditional Arabic" pitchFamily="18" charset="-78"/>
                <a:cs typeface="Traditional Arabic" pitchFamily="18" charset="-78"/>
              </a:rPr>
              <a:t>Intersection Attributes </a:t>
            </a:r>
            <a:r>
              <a:rPr lang="ar-SA" sz="2800">
                <a:latin typeface="Traditional Arabic" pitchFamily="18" charset="-78"/>
                <a:cs typeface="Traditional Arabic" pitchFamily="18" charset="-78"/>
              </a:rPr>
              <a:t>تتطلب ثلاثة كيانات مختلفة للتعامل معها، أو عندما لا تكون العلاقات الثنائية كافية لوصف الارتباط بين ثلاثة كيانات بدقة. </a:t>
            </a:r>
            <a:endParaRPr lang="en-US" sz="2800">
              <a:latin typeface="Traditional Arabic" pitchFamily="18" charset="-78"/>
              <a:cs typeface="Traditional Arabic" pitchFamily="18" charset="-78"/>
            </a:endParaRPr>
          </a:p>
        </p:txBody>
      </p:sp>
      <p:sp>
        <p:nvSpPr>
          <p:cNvPr id="31747" name="Rectangle 2"/>
          <p:cNvSpPr txBox="1">
            <a:spLocks noChangeArrowheads="1"/>
          </p:cNvSpPr>
          <p:nvPr/>
        </p:nvSpPr>
        <p:spPr bwMode="auto">
          <a:xfrm>
            <a:off x="641350" y="1158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33CC"/>
                </a:solidFill>
                <a:latin typeface="Traditional Arabic" pitchFamily="18" charset="-78"/>
                <a:cs typeface="Traditional Arabic" pitchFamily="18" charset="-78"/>
              </a:rPr>
              <a:t>القاعدة 10: تحويل العلاقة الثلاثية </a:t>
            </a:r>
            <a:r>
              <a:rPr lang="en-GB" sz="3200" b="1">
                <a:solidFill>
                  <a:srgbClr val="0033CC"/>
                </a:solidFill>
                <a:latin typeface="Traditional Arabic" pitchFamily="18" charset="-78"/>
                <a:cs typeface="Traditional Arabic" pitchFamily="18" charset="-78"/>
              </a:rPr>
              <a:t>3-ary </a:t>
            </a:r>
            <a:endParaRPr lang="en-US" sz="3200" b="1">
              <a:solidFill>
                <a:srgbClr val="0033CC"/>
              </a:solidFill>
              <a:latin typeface="Traditional Arabic" pitchFamily="18" charset="-78"/>
              <a:cs typeface="Traditional Arabic" pitchFamily="18" charset="-78"/>
            </a:endParaRPr>
          </a:p>
        </p:txBody>
      </p:sp>
      <p:pic>
        <p:nvPicPr>
          <p:cNvPr id="63492" name="~PP13866.WAV">
            <a:hlinkClick r:id="" action="ppaction://media"/>
          </p:cNvPr>
          <p:cNvPicPr>
            <a:picLocks noRot="1" noChangeAspect="1" noChangeArrowheads="1"/>
          </p:cNvPicPr>
          <p:nvPr>
            <a:wavAudioFile r:embed="rId1" name="~PP1798.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6349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63492"/>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lnSpc>
                <a:spcPct val="150000"/>
              </a:lnSpc>
            </a:pPr>
            <a:r>
              <a:rPr lang="ar-SA" sz="2800">
                <a:latin typeface="Traditional Arabic" pitchFamily="18" charset="-78"/>
                <a:cs typeface="Traditional Arabic" pitchFamily="18" charset="-78"/>
              </a:rPr>
              <a:t>على سبيل المثال، لدينا العلاقة بين المنتج والمورد، حيث تشتري الشركة منتج من المورد وهي علاقة ثنائية عادية. خاصية التقاطع</a:t>
            </a:r>
            <a:r>
              <a:rPr lang="en-GB" sz="2800">
                <a:latin typeface="Traditional Arabic" pitchFamily="18" charset="-78"/>
                <a:cs typeface="Traditional Arabic" pitchFamily="18" charset="-78"/>
              </a:rPr>
              <a:t>Intersection Attribute </a:t>
            </a:r>
            <a:r>
              <a:rPr lang="ar-SA" sz="2800">
                <a:latin typeface="Traditional Arabic" pitchFamily="18" charset="-78"/>
                <a:cs typeface="Traditional Arabic" pitchFamily="18" charset="-78"/>
              </a:rPr>
              <a:t>بين المنتج والمورد في علاقة يشتري هي السعر، كما في الشكل.</a:t>
            </a:r>
          </a:p>
        </p:txBody>
      </p:sp>
      <p:sp>
        <p:nvSpPr>
          <p:cNvPr id="32771" name="Rectangle 2"/>
          <p:cNvSpPr txBox="1">
            <a:spLocks noChangeArrowheads="1"/>
          </p:cNvSpPr>
          <p:nvPr/>
        </p:nvSpPr>
        <p:spPr bwMode="auto">
          <a:xfrm>
            <a:off x="641350" y="1158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33CC"/>
                </a:solidFill>
                <a:latin typeface="Traditional Arabic" pitchFamily="18" charset="-78"/>
                <a:cs typeface="Traditional Arabic" pitchFamily="18" charset="-78"/>
              </a:rPr>
              <a:t>القاعدة 10: تحويل العلاقة الثلاثية </a:t>
            </a:r>
            <a:r>
              <a:rPr lang="en-GB" sz="3200" b="1">
                <a:solidFill>
                  <a:srgbClr val="0033CC"/>
                </a:solidFill>
                <a:latin typeface="Traditional Arabic" pitchFamily="18" charset="-78"/>
                <a:cs typeface="Traditional Arabic" pitchFamily="18" charset="-78"/>
              </a:rPr>
              <a:t>3-ary </a:t>
            </a:r>
            <a:endParaRPr lang="en-US" sz="3200" b="1">
              <a:solidFill>
                <a:srgbClr val="0033CC"/>
              </a:solidFill>
              <a:latin typeface="Traditional Arabic" pitchFamily="18" charset="-78"/>
              <a:cs typeface="Traditional Arabic" pitchFamily="18" charset="-78"/>
            </a:endParaRPr>
          </a:p>
        </p:txBody>
      </p:sp>
      <p:grpSp>
        <p:nvGrpSpPr>
          <p:cNvPr id="32772" name="Group 3"/>
          <p:cNvGrpSpPr>
            <a:grpSpLocks/>
          </p:cNvGrpSpPr>
          <p:nvPr/>
        </p:nvGrpSpPr>
        <p:grpSpPr bwMode="auto">
          <a:xfrm>
            <a:off x="2744788" y="3284538"/>
            <a:ext cx="4721225" cy="2020887"/>
            <a:chOff x="526415" y="0"/>
            <a:chExt cx="4255135" cy="1593216"/>
          </a:xfrm>
        </p:grpSpPr>
        <p:sp>
          <p:nvSpPr>
            <p:cNvPr id="32774" name="Oval 4"/>
            <p:cNvSpPr>
              <a:spLocks noChangeArrowheads="1"/>
            </p:cNvSpPr>
            <p:nvPr/>
          </p:nvSpPr>
          <p:spPr bwMode="auto">
            <a:xfrm>
              <a:off x="1533525" y="76200"/>
              <a:ext cx="79756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المورد</a:t>
              </a:r>
              <a:endParaRPr lang="en-US" sz="2000">
                <a:latin typeface="Calibri" pitchFamily="34" charset="0"/>
                <a:ea typeface="Calibri" pitchFamily="34" charset="0"/>
                <a:cs typeface="Traditional Arabic" pitchFamily="18" charset="-78"/>
              </a:endParaRPr>
            </a:p>
            <a:p>
              <a:pPr algn="ctr">
                <a:lnSpc>
                  <a:spcPct val="107000"/>
                </a:lnSpc>
                <a:spcAft>
                  <a:spcPts val="800"/>
                </a:spcAft>
              </a:pPr>
              <a:r>
                <a:rPr lang="en-GB" sz="800">
                  <a:latin typeface="Calibri" pitchFamily="34" charset="0"/>
                  <a:ea typeface="Calibri" pitchFamily="34" charset="0"/>
                  <a:cs typeface="Traditional Arabic" pitchFamily="18" charset="-78"/>
                </a:rPr>
                <a:t> </a:t>
              </a:r>
              <a:endParaRPr lang="en-US" sz="1100">
                <a:latin typeface="Calibri" pitchFamily="34" charset="0"/>
                <a:ea typeface="Calibri" pitchFamily="34" charset="0"/>
                <a:cs typeface="Traditional Arabic" pitchFamily="18" charset="-78"/>
              </a:endParaRPr>
            </a:p>
          </p:txBody>
        </p:sp>
        <p:cxnSp>
          <p:nvCxnSpPr>
            <p:cNvPr id="32775" name="AutoShape 122"/>
            <p:cNvCxnSpPr>
              <a:cxnSpLocks noChangeShapeType="1"/>
              <a:stCxn id="32774" idx="4"/>
              <a:endCxn id="32783" idx="0"/>
            </p:cNvCxnSpPr>
            <p:nvPr/>
          </p:nvCxnSpPr>
          <p:spPr bwMode="auto">
            <a:xfrm flipH="1">
              <a:off x="1100772" y="455930"/>
              <a:ext cx="831533" cy="296546"/>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grpSp>
          <p:nvGrpSpPr>
            <p:cNvPr id="32776" name="Group 6"/>
            <p:cNvGrpSpPr>
              <a:grpSpLocks/>
            </p:cNvGrpSpPr>
            <p:nvPr/>
          </p:nvGrpSpPr>
          <p:grpSpPr bwMode="auto">
            <a:xfrm>
              <a:off x="526415" y="28575"/>
              <a:ext cx="4255135" cy="1266825"/>
              <a:chOff x="526415" y="0"/>
              <a:chExt cx="4255135" cy="1266825"/>
            </a:xfrm>
          </p:grpSpPr>
          <p:sp>
            <p:nvSpPr>
              <p:cNvPr id="32781" name="Text Box 320"/>
              <p:cNvSpPr txBox="1">
                <a:spLocks noChangeArrowheads="1"/>
              </p:cNvSpPr>
              <p:nvPr/>
            </p:nvSpPr>
            <p:spPr bwMode="auto">
              <a:xfrm>
                <a:off x="1695450" y="628650"/>
                <a:ext cx="1950085" cy="2762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r" rtl="1" eaLnBrk="1" hangingPunct="1">
                  <a:lnSpc>
                    <a:spcPct val="107000"/>
                  </a:lnSpc>
                  <a:spcAft>
                    <a:spcPts val="800"/>
                  </a:spcAft>
                </a:pPr>
                <a:r>
                  <a:rPr lang="en-GB" sz="1100" b="1">
                    <a:latin typeface="Calibri" pitchFamily="34" charset="0"/>
                  </a:rPr>
                  <a:t>M</a:t>
                </a:r>
                <a:r>
                  <a:rPr lang="ar-SA" sz="1100" b="1">
                    <a:latin typeface="Calibri" pitchFamily="34" charset="0"/>
                  </a:rPr>
                  <a:t>	                   </a:t>
                </a:r>
                <a:r>
                  <a:rPr lang="en-GB" sz="1100" b="1">
                    <a:latin typeface="Calibri" pitchFamily="34" charset="0"/>
                  </a:rPr>
                  <a:t>    </a:t>
                </a:r>
                <a:r>
                  <a:rPr lang="en-GB" sz="1100" b="1"/>
                  <a:t> </a:t>
                </a:r>
                <a:r>
                  <a:rPr lang="en-GB" sz="1100" b="1">
                    <a:latin typeface="Calibri" pitchFamily="34" charset="0"/>
                  </a:rPr>
                  <a:t>N</a:t>
                </a:r>
                <a:endParaRPr lang="en-US" sz="1100">
                  <a:latin typeface="Calibri" pitchFamily="34" charset="0"/>
                </a:endParaRPr>
              </a:p>
            </p:txBody>
          </p:sp>
          <p:grpSp>
            <p:nvGrpSpPr>
              <p:cNvPr id="32782" name="Group 13"/>
              <p:cNvGrpSpPr>
                <a:grpSpLocks/>
              </p:cNvGrpSpPr>
              <p:nvPr/>
            </p:nvGrpSpPr>
            <p:grpSpPr bwMode="auto">
              <a:xfrm>
                <a:off x="526415" y="0"/>
                <a:ext cx="4255135" cy="1266825"/>
                <a:chOff x="526415" y="0"/>
                <a:chExt cx="4255135" cy="1266825"/>
              </a:xfrm>
            </p:grpSpPr>
            <p:sp>
              <p:nvSpPr>
                <p:cNvPr id="32783" name="Rectangle 14"/>
                <p:cNvSpPr>
                  <a:spLocks noChangeArrowheads="1"/>
                </p:cNvSpPr>
                <p:nvPr/>
              </p:nvSpPr>
              <p:spPr bwMode="auto">
                <a:xfrm>
                  <a:off x="561974" y="723901"/>
                  <a:ext cx="1077595" cy="30480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600" b="1">
                      <a:latin typeface="Calibri" pitchFamily="34" charset="0"/>
                    </a:rPr>
                    <a:t>المورد</a:t>
                  </a:r>
                  <a:endParaRPr lang="en-US" sz="1100">
                    <a:latin typeface="Calibri" pitchFamily="34" charset="0"/>
                  </a:endParaRPr>
                </a:p>
              </p:txBody>
            </p:sp>
            <p:cxnSp>
              <p:nvCxnSpPr>
                <p:cNvPr id="32784" name="AutoShape 309"/>
                <p:cNvCxnSpPr>
                  <a:cxnSpLocks noChangeShapeType="1"/>
                </p:cNvCxnSpPr>
                <p:nvPr/>
              </p:nvCxnSpPr>
              <p:spPr bwMode="auto">
                <a:xfrm>
                  <a:off x="1647825" y="923925"/>
                  <a:ext cx="2056130" cy="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32785" name="Rectangle 16"/>
                <p:cNvSpPr>
                  <a:spLocks noChangeArrowheads="1"/>
                </p:cNvSpPr>
                <p:nvPr/>
              </p:nvSpPr>
              <p:spPr bwMode="auto">
                <a:xfrm>
                  <a:off x="3705225" y="704850"/>
                  <a:ext cx="1076325" cy="323851"/>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600" b="1">
                      <a:latin typeface="Calibri" pitchFamily="34" charset="0"/>
                    </a:rPr>
                    <a:t>المنتج</a:t>
                  </a:r>
                  <a:endParaRPr lang="en-US" sz="1200">
                    <a:latin typeface="Calibri" pitchFamily="34" charset="0"/>
                  </a:endParaRPr>
                </a:p>
              </p:txBody>
            </p:sp>
            <p:sp>
              <p:nvSpPr>
                <p:cNvPr id="32786" name="Oval 17"/>
                <p:cNvSpPr>
                  <a:spLocks noChangeArrowheads="1"/>
                </p:cNvSpPr>
                <p:nvPr/>
              </p:nvSpPr>
              <p:spPr bwMode="auto">
                <a:xfrm>
                  <a:off x="526415" y="47625"/>
                  <a:ext cx="83566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اسم المورد</a:t>
                  </a:r>
                  <a:endParaRPr lang="en-US" sz="2000">
                    <a:latin typeface="Calibri" pitchFamily="34" charset="0"/>
                    <a:ea typeface="Calibri" pitchFamily="34" charset="0"/>
                    <a:cs typeface="Traditional Arabic" pitchFamily="18" charset="-78"/>
                  </a:endParaRPr>
                </a:p>
              </p:txBody>
            </p:sp>
            <p:cxnSp>
              <p:nvCxnSpPr>
                <p:cNvPr id="32787" name="AutoShape 122"/>
                <p:cNvCxnSpPr>
                  <a:cxnSpLocks noChangeShapeType="1"/>
                  <a:stCxn id="32786" idx="4"/>
                  <a:endCxn id="32783" idx="0"/>
                </p:cNvCxnSpPr>
                <p:nvPr/>
              </p:nvCxnSpPr>
              <p:spPr bwMode="auto">
                <a:xfrm>
                  <a:off x="944245" y="427355"/>
                  <a:ext cx="156527" cy="296546"/>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32788" name="AutoShape 319"/>
                <p:cNvSpPr>
                  <a:spLocks noChangeArrowheads="1"/>
                </p:cNvSpPr>
                <p:nvPr/>
              </p:nvSpPr>
              <p:spPr bwMode="auto">
                <a:xfrm>
                  <a:off x="2159635" y="571500"/>
                  <a:ext cx="1050290" cy="695325"/>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1400" b="1">
                      <a:latin typeface="Calibri" pitchFamily="34" charset="0"/>
                    </a:rPr>
                    <a:t>يشتري</a:t>
                  </a:r>
                  <a:endParaRPr lang="en-US" sz="1400">
                    <a:latin typeface="Calibri" pitchFamily="34" charset="0"/>
                  </a:endParaRPr>
                </a:p>
              </p:txBody>
            </p:sp>
            <p:sp>
              <p:nvSpPr>
                <p:cNvPr id="32789" name="Oval 20"/>
                <p:cNvSpPr>
                  <a:spLocks noChangeArrowheads="1"/>
                </p:cNvSpPr>
                <p:nvPr/>
              </p:nvSpPr>
              <p:spPr bwMode="auto">
                <a:xfrm>
                  <a:off x="3905250" y="0"/>
                  <a:ext cx="735965"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المنتج</a:t>
                  </a:r>
                  <a:endParaRPr lang="en-US" sz="2000">
                    <a:latin typeface="Calibri" pitchFamily="34" charset="0"/>
                    <a:ea typeface="Calibri" pitchFamily="34" charset="0"/>
                    <a:cs typeface="Traditional Arabic" pitchFamily="18" charset="-78"/>
                  </a:endParaRPr>
                </a:p>
              </p:txBody>
            </p:sp>
            <p:cxnSp>
              <p:nvCxnSpPr>
                <p:cNvPr id="32790" name="AutoShape 122"/>
                <p:cNvCxnSpPr>
                  <a:cxnSpLocks noChangeShapeType="1"/>
                  <a:stCxn id="32789" idx="4"/>
                  <a:endCxn id="32785" idx="0"/>
                </p:cNvCxnSpPr>
                <p:nvPr/>
              </p:nvCxnSpPr>
              <p:spPr bwMode="auto">
                <a:xfrm flipH="1">
                  <a:off x="4243388" y="379730"/>
                  <a:ext cx="29845" cy="32512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grpSp>
        </p:grpSp>
        <p:sp>
          <p:nvSpPr>
            <p:cNvPr id="32777" name="Oval 7"/>
            <p:cNvSpPr>
              <a:spLocks noChangeArrowheads="1"/>
            </p:cNvSpPr>
            <p:nvPr/>
          </p:nvSpPr>
          <p:spPr bwMode="auto">
            <a:xfrm>
              <a:off x="3048000" y="0"/>
              <a:ext cx="78359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اسم المنتج</a:t>
              </a:r>
              <a:endParaRPr lang="en-US" sz="2000">
                <a:latin typeface="Calibri" pitchFamily="34" charset="0"/>
                <a:ea typeface="Calibri" pitchFamily="34" charset="0"/>
                <a:cs typeface="Traditional Arabic" pitchFamily="18" charset="-78"/>
              </a:endParaRPr>
            </a:p>
          </p:txBody>
        </p:sp>
        <p:cxnSp>
          <p:nvCxnSpPr>
            <p:cNvPr id="32778" name="AutoShape 122"/>
            <p:cNvCxnSpPr>
              <a:cxnSpLocks noChangeShapeType="1"/>
              <a:stCxn id="32777" idx="4"/>
              <a:endCxn id="32785" idx="0"/>
            </p:cNvCxnSpPr>
            <p:nvPr/>
          </p:nvCxnSpPr>
          <p:spPr bwMode="auto">
            <a:xfrm>
              <a:off x="3439795" y="379730"/>
              <a:ext cx="803593" cy="35369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32779" name="Oval 9"/>
            <p:cNvSpPr>
              <a:spLocks noChangeArrowheads="1"/>
            </p:cNvSpPr>
            <p:nvPr/>
          </p:nvSpPr>
          <p:spPr bwMode="auto">
            <a:xfrm>
              <a:off x="1585595" y="1213486"/>
              <a:ext cx="74549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السعر</a:t>
              </a:r>
              <a:endParaRPr lang="en-US" sz="2000">
                <a:latin typeface="Calibri" pitchFamily="34" charset="0"/>
                <a:ea typeface="Calibri" pitchFamily="34" charset="0"/>
                <a:cs typeface="Traditional Arabic" pitchFamily="18" charset="-78"/>
              </a:endParaRPr>
            </a:p>
          </p:txBody>
        </p:sp>
        <p:cxnSp>
          <p:nvCxnSpPr>
            <p:cNvPr id="32780" name="AutoShape 122"/>
            <p:cNvCxnSpPr>
              <a:cxnSpLocks noChangeShapeType="1"/>
              <a:endCxn id="32779" idx="0"/>
            </p:cNvCxnSpPr>
            <p:nvPr/>
          </p:nvCxnSpPr>
          <p:spPr bwMode="auto">
            <a:xfrm flipH="1">
              <a:off x="1958340" y="1123947"/>
              <a:ext cx="444500" cy="89539"/>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grpSp>
      <p:pic>
        <p:nvPicPr>
          <p:cNvPr id="65559" name="~PP13882.WAV">
            <a:hlinkClick r:id="" action="ppaction://media"/>
          </p:cNvPr>
          <p:cNvPicPr>
            <a:picLocks noRot="1" noChangeAspect="1" noChangeArrowheads="1"/>
          </p:cNvPicPr>
          <p:nvPr>
            <a:wavAudioFile r:embed="rId1" name="~PP1875.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6555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65559"/>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lnSpc>
                <a:spcPct val="150000"/>
              </a:lnSpc>
            </a:pPr>
            <a:r>
              <a:rPr lang="ar-SA" sz="2800">
                <a:latin typeface="Traditional Arabic" pitchFamily="18" charset="-78"/>
                <a:cs typeface="Traditional Arabic" pitchFamily="18" charset="-78"/>
              </a:rPr>
              <a:t>ولدينا علاقة أخرى بين الزبون والمنتج، حيث يقوم الزبون بشراء المنتج. إذا قام جميع الزبائن بشراء المنتجات بغض النظر عن المورد، فستكون لديك علاقة ثنائية بسيطة بين الزبون والمنتج، وإن خاصية التقاطع بينهم في علاقة يشتري هي السعر كما هو موضح في الشكل.</a:t>
            </a:r>
          </a:p>
        </p:txBody>
      </p:sp>
      <p:sp>
        <p:nvSpPr>
          <p:cNvPr id="33795" name="Rectangle 2"/>
          <p:cNvSpPr txBox="1">
            <a:spLocks noChangeArrowheads="1"/>
          </p:cNvSpPr>
          <p:nvPr/>
        </p:nvSpPr>
        <p:spPr bwMode="auto">
          <a:xfrm>
            <a:off x="641350" y="1158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33CC"/>
                </a:solidFill>
                <a:latin typeface="Traditional Arabic" pitchFamily="18" charset="-78"/>
                <a:cs typeface="Traditional Arabic" pitchFamily="18" charset="-78"/>
              </a:rPr>
              <a:t>القاعدة 10: تحويل العلاقة الثلاثية </a:t>
            </a:r>
            <a:r>
              <a:rPr lang="en-GB" sz="3200" b="1">
                <a:solidFill>
                  <a:srgbClr val="0033CC"/>
                </a:solidFill>
                <a:latin typeface="Traditional Arabic" pitchFamily="18" charset="-78"/>
                <a:cs typeface="Traditional Arabic" pitchFamily="18" charset="-78"/>
              </a:rPr>
              <a:t>3-ary </a:t>
            </a:r>
            <a:endParaRPr lang="en-US" sz="3200" b="1">
              <a:solidFill>
                <a:srgbClr val="0033CC"/>
              </a:solidFill>
              <a:latin typeface="Traditional Arabic" pitchFamily="18" charset="-78"/>
              <a:cs typeface="Traditional Arabic" pitchFamily="18" charset="-78"/>
            </a:endParaRPr>
          </a:p>
        </p:txBody>
      </p:sp>
      <p:grpSp>
        <p:nvGrpSpPr>
          <p:cNvPr id="33796" name="Group 22"/>
          <p:cNvGrpSpPr>
            <a:grpSpLocks/>
          </p:cNvGrpSpPr>
          <p:nvPr/>
        </p:nvGrpSpPr>
        <p:grpSpPr bwMode="auto">
          <a:xfrm>
            <a:off x="2660650" y="3500438"/>
            <a:ext cx="4740275" cy="2039937"/>
            <a:chOff x="449559" y="0"/>
            <a:chExt cx="4326911" cy="1617980"/>
          </a:xfrm>
        </p:grpSpPr>
        <p:cxnSp>
          <p:nvCxnSpPr>
            <p:cNvPr id="33798" name="AutoShape 122"/>
            <p:cNvCxnSpPr>
              <a:cxnSpLocks noChangeShapeType="1"/>
              <a:endCxn id="33804" idx="0"/>
            </p:cNvCxnSpPr>
            <p:nvPr/>
          </p:nvCxnSpPr>
          <p:spPr bwMode="auto">
            <a:xfrm flipH="1">
              <a:off x="1951355" y="1076325"/>
              <a:ext cx="525144" cy="16192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33799" name="Oval 24"/>
            <p:cNvSpPr>
              <a:spLocks noChangeArrowheads="1"/>
            </p:cNvSpPr>
            <p:nvPr/>
          </p:nvSpPr>
          <p:spPr bwMode="auto">
            <a:xfrm>
              <a:off x="1362075" y="76200"/>
              <a:ext cx="79756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الزبون</a:t>
              </a:r>
              <a:endParaRPr lang="en-US" sz="2000">
                <a:latin typeface="Calibri" pitchFamily="34" charset="0"/>
                <a:ea typeface="Calibri" pitchFamily="34" charset="0"/>
                <a:cs typeface="Traditional Arabic" pitchFamily="18" charset="-78"/>
              </a:endParaRPr>
            </a:p>
            <a:p>
              <a:pPr algn="ctr">
                <a:lnSpc>
                  <a:spcPct val="107000"/>
                </a:lnSpc>
                <a:spcAft>
                  <a:spcPts val="800"/>
                </a:spcAft>
              </a:pPr>
              <a:r>
                <a:rPr lang="en-GB" sz="800">
                  <a:latin typeface="Calibri" pitchFamily="34" charset="0"/>
                  <a:ea typeface="Calibri" pitchFamily="34" charset="0"/>
                  <a:cs typeface="Traditional Arabic" pitchFamily="18" charset="-78"/>
                </a:rPr>
                <a:t> </a:t>
              </a:r>
              <a:endParaRPr lang="en-US" sz="1100">
                <a:latin typeface="Calibri" pitchFamily="34" charset="0"/>
                <a:ea typeface="Calibri" pitchFamily="34" charset="0"/>
                <a:cs typeface="Traditional Arabic" pitchFamily="18" charset="-78"/>
              </a:endParaRPr>
            </a:p>
          </p:txBody>
        </p:sp>
        <p:cxnSp>
          <p:nvCxnSpPr>
            <p:cNvPr id="33800" name="AutoShape 122"/>
            <p:cNvCxnSpPr>
              <a:cxnSpLocks noChangeShapeType="1"/>
              <a:stCxn id="33799" idx="4"/>
              <a:endCxn id="33808" idx="0"/>
            </p:cNvCxnSpPr>
            <p:nvPr/>
          </p:nvCxnSpPr>
          <p:spPr bwMode="auto">
            <a:xfrm flipH="1">
              <a:off x="1157922" y="455930"/>
              <a:ext cx="602933" cy="296546"/>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grpSp>
          <p:nvGrpSpPr>
            <p:cNvPr id="33801" name="Group 26"/>
            <p:cNvGrpSpPr>
              <a:grpSpLocks/>
            </p:cNvGrpSpPr>
            <p:nvPr/>
          </p:nvGrpSpPr>
          <p:grpSpPr bwMode="auto">
            <a:xfrm>
              <a:off x="449559" y="28575"/>
              <a:ext cx="4326911" cy="1238251"/>
              <a:chOff x="449559" y="0"/>
              <a:chExt cx="4326911" cy="1238251"/>
            </a:xfrm>
          </p:grpSpPr>
          <p:sp>
            <p:nvSpPr>
              <p:cNvPr id="33805" name="Text Box 320"/>
              <p:cNvSpPr txBox="1">
                <a:spLocks noChangeArrowheads="1"/>
              </p:cNvSpPr>
              <p:nvPr/>
            </p:nvSpPr>
            <p:spPr bwMode="auto">
              <a:xfrm>
                <a:off x="1695450" y="628650"/>
                <a:ext cx="1950085" cy="2762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r" rtl="1" eaLnBrk="1" hangingPunct="1">
                  <a:lnSpc>
                    <a:spcPct val="107000"/>
                  </a:lnSpc>
                  <a:spcAft>
                    <a:spcPts val="800"/>
                  </a:spcAft>
                </a:pPr>
                <a:r>
                  <a:rPr lang="en-GB" sz="1100" b="1">
                    <a:latin typeface="Calibri" pitchFamily="34" charset="0"/>
                  </a:rPr>
                  <a:t>M</a:t>
                </a:r>
                <a:r>
                  <a:rPr lang="ar-SA" sz="1100" b="1">
                    <a:latin typeface="Calibri" pitchFamily="34" charset="0"/>
                  </a:rPr>
                  <a:t>	                    </a:t>
                </a:r>
                <a:r>
                  <a:rPr lang="en-GB" sz="1100" b="1">
                    <a:latin typeface="Calibri" pitchFamily="34" charset="0"/>
                  </a:rPr>
                  <a:t>    </a:t>
                </a:r>
                <a:r>
                  <a:rPr lang="en-GB" sz="1100" b="1"/>
                  <a:t> </a:t>
                </a:r>
                <a:r>
                  <a:rPr lang="en-GB" sz="1100" b="1">
                    <a:latin typeface="Calibri" pitchFamily="34" charset="0"/>
                  </a:rPr>
                  <a:t>N</a:t>
                </a:r>
                <a:endParaRPr lang="en-US" sz="1100">
                  <a:latin typeface="Calibri" pitchFamily="34" charset="0"/>
                </a:endParaRPr>
              </a:p>
            </p:txBody>
          </p:sp>
          <p:grpSp>
            <p:nvGrpSpPr>
              <p:cNvPr id="33806" name="Group 31"/>
              <p:cNvGrpSpPr>
                <a:grpSpLocks/>
              </p:cNvGrpSpPr>
              <p:nvPr/>
            </p:nvGrpSpPr>
            <p:grpSpPr bwMode="auto">
              <a:xfrm>
                <a:off x="449559" y="0"/>
                <a:ext cx="4326911" cy="1238251"/>
                <a:chOff x="449559" y="0"/>
                <a:chExt cx="4326911" cy="1238251"/>
              </a:xfrm>
            </p:grpSpPr>
            <p:cxnSp>
              <p:nvCxnSpPr>
                <p:cNvPr id="33807" name="AutoShape 309"/>
                <p:cNvCxnSpPr>
                  <a:cxnSpLocks noChangeShapeType="1"/>
                </p:cNvCxnSpPr>
                <p:nvPr/>
              </p:nvCxnSpPr>
              <p:spPr bwMode="auto">
                <a:xfrm>
                  <a:off x="1647825" y="923925"/>
                  <a:ext cx="2056130" cy="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33808" name="Rectangle 33"/>
                <p:cNvSpPr>
                  <a:spLocks noChangeArrowheads="1"/>
                </p:cNvSpPr>
                <p:nvPr/>
              </p:nvSpPr>
              <p:spPr bwMode="auto">
                <a:xfrm>
                  <a:off x="609599" y="723901"/>
                  <a:ext cx="1096645" cy="37719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600" b="1">
                      <a:latin typeface="Calibri" pitchFamily="34" charset="0"/>
                    </a:rPr>
                    <a:t>الزبون</a:t>
                  </a:r>
                  <a:endParaRPr lang="en-US" sz="1200">
                    <a:latin typeface="Calibri" pitchFamily="34" charset="0"/>
                  </a:endParaRPr>
                </a:p>
              </p:txBody>
            </p:sp>
            <p:sp>
              <p:nvSpPr>
                <p:cNvPr id="33809" name="Oval 34"/>
                <p:cNvSpPr>
                  <a:spLocks noChangeArrowheads="1"/>
                </p:cNvSpPr>
                <p:nvPr/>
              </p:nvSpPr>
              <p:spPr bwMode="auto">
                <a:xfrm>
                  <a:off x="449559" y="47625"/>
                  <a:ext cx="84330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اسم الزبون</a:t>
                  </a:r>
                  <a:endParaRPr lang="en-US" sz="2000">
                    <a:latin typeface="Calibri" pitchFamily="34" charset="0"/>
                    <a:ea typeface="Calibri" pitchFamily="34" charset="0"/>
                    <a:cs typeface="Traditional Arabic" pitchFamily="18" charset="-78"/>
                  </a:endParaRPr>
                </a:p>
              </p:txBody>
            </p:sp>
            <p:cxnSp>
              <p:nvCxnSpPr>
                <p:cNvPr id="33810" name="AutoShape 122"/>
                <p:cNvCxnSpPr>
                  <a:cxnSpLocks noChangeShapeType="1"/>
                  <a:stCxn id="33809" idx="4"/>
                </p:cNvCxnSpPr>
                <p:nvPr/>
              </p:nvCxnSpPr>
              <p:spPr bwMode="auto">
                <a:xfrm>
                  <a:off x="871209" y="427355"/>
                  <a:ext cx="277506" cy="293368"/>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33811" name="Oval 36"/>
                <p:cNvSpPr>
                  <a:spLocks noChangeArrowheads="1"/>
                </p:cNvSpPr>
                <p:nvPr/>
              </p:nvSpPr>
              <p:spPr bwMode="auto">
                <a:xfrm>
                  <a:off x="3829051" y="0"/>
                  <a:ext cx="85725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المنتج</a:t>
                  </a:r>
                  <a:endParaRPr lang="en-US" sz="1200">
                    <a:latin typeface="Calibri" pitchFamily="34" charset="0"/>
                    <a:ea typeface="Calibri" pitchFamily="34" charset="0"/>
                    <a:cs typeface="Traditional Arabic" pitchFamily="18" charset="-78"/>
                  </a:endParaRPr>
                </a:p>
              </p:txBody>
            </p:sp>
            <p:cxnSp>
              <p:nvCxnSpPr>
                <p:cNvPr id="33812" name="AutoShape 122"/>
                <p:cNvCxnSpPr>
                  <a:cxnSpLocks noChangeShapeType="1"/>
                  <a:stCxn id="33811" idx="4"/>
                  <a:endCxn id="33814" idx="0"/>
                </p:cNvCxnSpPr>
                <p:nvPr/>
              </p:nvCxnSpPr>
              <p:spPr bwMode="auto">
                <a:xfrm flipH="1">
                  <a:off x="4197985" y="379730"/>
                  <a:ext cx="59691" cy="32512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33813" name="AutoShape 319"/>
                <p:cNvSpPr>
                  <a:spLocks noChangeArrowheads="1"/>
                </p:cNvSpPr>
                <p:nvPr/>
              </p:nvSpPr>
              <p:spPr bwMode="auto">
                <a:xfrm>
                  <a:off x="2159635" y="609601"/>
                  <a:ext cx="1050290" cy="628650"/>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1200" b="1">
                      <a:latin typeface="Calibri" pitchFamily="34" charset="0"/>
                    </a:rPr>
                    <a:t>يشتري</a:t>
                  </a:r>
                  <a:endParaRPr lang="en-US" sz="1100">
                    <a:latin typeface="Calibri" pitchFamily="34" charset="0"/>
                  </a:endParaRPr>
                </a:p>
              </p:txBody>
            </p:sp>
            <p:sp>
              <p:nvSpPr>
                <p:cNvPr id="33814" name="Rectangle 39"/>
                <p:cNvSpPr>
                  <a:spLocks noChangeArrowheads="1"/>
                </p:cNvSpPr>
                <p:nvPr/>
              </p:nvSpPr>
              <p:spPr bwMode="auto">
                <a:xfrm>
                  <a:off x="3619500" y="704850"/>
                  <a:ext cx="1156970" cy="39624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600" b="1">
                      <a:latin typeface="Calibri" pitchFamily="34" charset="0"/>
                    </a:rPr>
                    <a:t>المنتج</a:t>
                  </a:r>
                  <a:endParaRPr lang="en-US" sz="1200">
                    <a:latin typeface="Calibri" pitchFamily="34" charset="0"/>
                  </a:endParaRPr>
                </a:p>
              </p:txBody>
            </p:sp>
          </p:grpSp>
        </p:grpSp>
        <p:sp>
          <p:nvSpPr>
            <p:cNvPr id="33802" name="Oval 27"/>
            <p:cNvSpPr>
              <a:spLocks noChangeArrowheads="1"/>
            </p:cNvSpPr>
            <p:nvPr/>
          </p:nvSpPr>
          <p:spPr bwMode="auto">
            <a:xfrm>
              <a:off x="3048000" y="0"/>
              <a:ext cx="78105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اسم المنتج</a:t>
              </a:r>
              <a:endParaRPr lang="en-US" sz="2000">
                <a:latin typeface="Calibri" pitchFamily="34" charset="0"/>
                <a:ea typeface="Calibri" pitchFamily="34" charset="0"/>
                <a:cs typeface="Traditional Arabic" pitchFamily="18" charset="-78"/>
              </a:endParaRPr>
            </a:p>
          </p:txBody>
        </p:sp>
        <p:cxnSp>
          <p:nvCxnSpPr>
            <p:cNvPr id="33803" name="AutoShape 122"/>
            <p:cNvCxnSpPr>
              <a:cxnSpLocks noChangeShapeType="1"/>
              <a:stCxn id="33802" idx="4"/>
              <a:endCxn id="33814" idx="0"/>
            </p:cNvCxnSpPr>
            <p:nvPr/>
          </p:nvCxnSpPr>
          <p:spPr bwMode="auto">
            <a:xfrm>
              <a:off x="3438525" y="379730"/>
              <a:ext cx="759460" cy="35369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33804" name="Oval 29"/>
            <p:cNvSpPr>
              <a:spLocks noChangeArrowheads="1"/>
            </p:cNvSpPr>
            <p:nvPr/>
          </p:nvSpPr>
          <p:spPr bwMode="auto">
            <a:xfrm>
              <a:off x="1552575" y="1238250"/>
              <a:ext cx="79756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السعر</a:t>
              </a:r>
              <a:endParaRPr lang="en-US" sz="2000">
                <a:latin typeface="Calibri" pitchFamily="34" charset="0"/>
                <a:ea typeface="Calibri" pitchFamily="34" charset="0"/>
                <a:cs typeface="Traditional Arabic" pitchFamily="18" charset="-78"/>
              </a:endParaRPr>
            </a:p>
          </p:txBody>
        </p:sp>
      </p:grpSp>
      <p:pic>
        <p:nvPicPr>
          <p:cNvPr id="67606" name="~PP43897.WAV">
            <a:hlinkClick r:id="" action="ppaction://media"/>
          </p:cNvPr>
          <p:cNvPicPr>
            <a:picLocks noRot="1" noChangeAspect="1" noChangeArrowheads="1"/>
          </p:cNvPicPr>
          <p:nvPr>
            <a:wavAudioFile r:embed="rId1" name="~PP408.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6760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67606"/>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3"/>
          <p:cNvSpPr txBox="1">
            <a:spLocks noChangeArrowheads="1"/>
          </p:cNvSpPr>
          <p:nvPr/>
        </p:nvSpPr>
        <p:spPr bwMode="auto">
          <a:xfrm>
            <a:off x="742950" y="692150"/>
            <a:ext cx="8458200" cy="5483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lnSpc>
                <a:spcPct val="150000"/>
              </a:lnSpc>
            </a:pPr>
            <a:r>
              <a:rPr lang="ar-SA" sz="2800">
                <a:latin typeface="Traditional Arabic" pitchFamily="18" charset="-78"/>
                <a:cs typeface="Traditional Arabic" pitchFamily="18" charset="-78"/>
              </a:rPr>
              <a:t>الآن يوجد سيناريو جديد مختلف، بفرض أن الزبون يشتري المنتج، ولكن السعر لا يعتمد فقط على المنتج فقط ولكن أيضًا على المورد، لنفترض أنك بحاجة إلى معرفة الزبون ومعرفة المنتج ومعرفة المورد لتحديد السعر وبالتالي هذه الخاصية تعتمد على ثلاثة كيانات، ومن ثم تتكون علاقة واحدة مرتبطة بها ثلاثة كيانات (تسمى علاقة ثلاثية)، سيكون لها خاصية تقاطع مرتبطة بالعلاقة يشتري وهي السعر، كما موضح في الشكل </a:t>
            </a:r>
          </a:p>
        </p:txBody>
      </p:sp>
      <p:sp>
        <p:nvSpPr>
          <p:cNvPr id="34819" name="Rectangle 2"/>
          <p:cNvSpPr txBox="1">
            <a:spLocks noChangeArrowheads="1"/>
          </p:cNvSpPr>
          <p:nvPr/>
        </p:nvSpPr>
        <p:spPr bwMode="auto">
          <a:xfrm>
            <a:off x="641350" y="1158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33CC"/>
                </a:solidFill>
                <a:latin typeface="Traditional Arabic" pitchFamily="18" charset="-78"/>
                <a:cs typeface="Traditional Arabic" pitchFamily="18" charset="-78"/>
              </a:rPr>
              <a:t>القاعدة 10: تحويل العلاقة الثلاثية </a:t>
            </a:r>
            <a:r>
              <a:rPr lang="en-GB" sz="3200" b="1">
                <a:solidFill>
                  <a:srgbClr val="0033CC"/>
                </a:solidFill>
                <a:latin typeface="Traditional Arabic" pitchFamily="18" charset="-78"/>
                <a:cs typeface="Traditional Arabic" pitchFamily="18" charset="-78"/>
              </a:rPr>
              <a:t>3-ary </a:t>
            </a:r>
            <a:endParaRPr lang="en-US" sz="3200" b="1">
              <a:solidFill>
                <a:srgbClr val="0033CC"/>
              </a:solidFill>
              <a:latin typeface="Traditional Arabic" pitchFamily="18" charset="-78"/>
              <a:cs typeface="Traditional Arabic" pitchFamily="18" charset="-78"/>
            </a:endParaRPr>
          </a:p>
        </p:txBody>
      </p:sp>
      <p:pic>
        <p:nvPicPr>
          <p:cNvPr id="69660" name="~PP23897.WAV">
            <a:hlinkClick r:id="" action="ppaction://media"/>
          </p:cNvPr>
          <p:cNvPicPr>
            <a:picLocks noRot="1" noChangeAspect="1" noChangeArrowheads="1"/>
          </p:cNvPicPr>
          <p:nvPr>
            <a:wavAudioFile r:embed="rId1" name="~PP2319.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4821" name="Group 28"/>
          <p:cNvGrpSpPr>
            <a:grpSpLocks/>
          </p:cNvGrpSpPr>
          <p:nvPr/>
        </p:nvGrpSpPr>
        <p:grpSpPr bwMode="auto">
          <a:xfrm>
            <a:off x="2505075" y="4005263"/>
            <a:ext cx="4595813" cy="2592387"/>
            <a:chOff x="2504728" y="4005064"/>
            <a:chExt cx="4596161" cy="2592288"/>
          </a:xfrm>
        </p:grpSpPr>
        <p:grpSp>
          <p:nvGrpSpPr>
            <p:cNvPr id="34822" name="Group 29"/>
            <p:cNvGrpSpPr>
              <a:grpSpLocks/>
            </p:cNvGrpSpPr>
            <p:nvPr/>
          </p:nvGrpSpPr>
          <p:grpSpPr bwMode="auto">
            <a:xfrm>
              <a:off x="2504728" y="4005064"/>
              <a:ext cx="4596161" cy="2592288"/>
              <a:chOff x="676274" y="28575"/>
              <a:chExt cx="4105276" cy="2209800"/>
            </a:xfrm>
          </p:grpSpPr>
          <p:cxnSp>
            <p:nvCxnSpPr>
              <p:cNvPr id="34825" name="AutoShape 309"/>
              <p:cNvCxnSpPr>
                <a:cxnSpLocks noChangeShapeType="1"/>
                <a:stCxn id="34844" idx="2"/>
              </p:cNvCxnSpPr>
              <p:nvPr/>
            </p:nvCxnSpPr>
            <p:spPr bwMode="auto">
              <a:xfrm>
                <a:off x="2684780" y="1272540"/>
                <a:ext cx="10795" cy="76962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grpSp>
            <p:nvGrpSpPr>
              <p:cNvPr id="34826" name="Group 33"/>
              <p:cNvGrpSpPr>
                <a:grpSpLocks/>
              </p:cNvGrpSpPr>
              <p:nvPr/>
            </p:nvGrpSpPr>
            <p:grpSpPr bwMode="auto">
              <a:xfrm>
                <a:off x="676274" y="28575"/>
                <a:ext cx="4105276" cy="1608455"/>
                <a:chOff x="676274" y="28575"/>
                <a:chExt cx="4105276" cy="1608455"/>
              </a:xfrm>
            </p:grpSpPr>
            <p:cxnSp>
              <p:nvCxnSpPr>
                <p:cNvPr id="34831" name="AutoShape 122"/>
                <p:cNvCxnSpPr>
                  <a:cxnSpLocks noChangeShapeType="1"/>
                  <a:endCxn id="34837" idx="0"/>
                </p:cNvCxnSpPr>
                <p:nvPr/>
              </p:nvCxnSpPr>
              <p:spPr bwMode="auto">
                <a:xfrm flipH="1">
                  <a:off x="1848803" y="1114426"/>
                  <a:ext cx="637222" cy="142874"/>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34832" name="Oval 39"/>
                <p:cNvSpPr>
                  <a:spLocks noChangeArrowheads="1"/>
                </p:cNvSpPr>
                <p:nvPr/>
              </p:nvSpPr>
              <p:spPr bwMode="auto">
                <a:xfrm>
                  <a:off x="1564641" y="76199"/>
                  <a:ext cx="921384" cy="389255"/>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اسم الزبون</a:t>
                  </a:r>
                  <a:endParaRPr lang="en-US" sz="1200">
                    <a:latin typeface="Calibri" pitchFamily="34" charset="0"/>
                    <a:ea typeface="Calibri" pitchFamily="34" charset="0"/>
                    <a:cs typeface="Traditional Arabic" pitchFamily="18" charset="-78"/>
                  </a:endParaRPr>
                </a:p>
              </p:txBody>
            </p:sp>
            <p:cxnSp>
              <p:nvCxnSpPr>
                <p:cNvPr id="34833" name="AutoShape 122"/>
                <p:cNvCxnSpPr>
                  <a:cxnSpLocks noChangeShapeType="1"/>
                  <a:stCxn id="34832" idx="3"/>
                  <a:endCxn id="34840" idx="0"/>
                </p:cNvCxnSpPr>
                <p:nvPr/>
              </p:nvCxnSpPr>
              <p:spPr bwMode="auto">
                <a:xfrm flipH="1">
                  <a:off x="1157922" y="408449"/>
                  <a:ext cx="541653" cy="382127"/>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grpSp>
              <p:nvGrpSpPr>
                <p:cNvPr id="34834" name="Group 41"/>
                <p:cNvGrpSpPr>
                  <a:grpSpLocks/>
                </p:cNvGrpSpPr>
                <p:nvPr/>
              </p:nvGrpSpPr>
              <p:grpSpPr bwMode="auto">
                <a:xfrm>
                  <a:off x="676274" y="28575"/>
                  <a:ext cx="4105276" cy="1243965"/>
                  <a:chOff x="676274" y="0"/>
                  <a:chExt cx="4105276" cy="1243965"/>
                </a:xfrm>
              </p:grpSpPr>
              <p:sp>
                <p:nvSpPr>
                  <p:cNvPr id="34838" name="Text Box 320"/>
                  <p:cNvSpPr txBox="1">
                    <a:spLocks noChangeArrowheads="1"/>
                  </p:cNvSpPr>
                  <p:nvPr/>
                </p:nvSpPr>
                <p:spPr bwMode="auto">
                  <a:xfrm>
                    <a:off x="1695450" y="628650"/>
                    <a:ext cx="1950085" cy="2762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r" rtl="1" eaLnBrk="1" hangingPunct="1">
                      <a:lnSpc>
                        <a:spcPct val="107000"/>
                      </a:lnSpc>
                      <a:spcAft>
                        <a:spcPts val="800"/>
                      </a:spcAft>
                    </a:pPr>
                    <a:r>
                      <a:rPr lang="en-GB" sz="1100" b="1">
                        <a:latin typeface="Calibri" pitchFamily="34" charset="0"/>
                      </a:rPr>
                      <a:t>M</a:t>
                    </a:r>
                    <a:r>
                      <a:rPr lang="ar-SA" sz="1100" b="1">
                        <a:latin typeface="Calibri" pitchFamily="34" charset="0"/>
                      </a:rPr>
                      <a:t>	                     </a:t>
                    </a:r>
                    <a:r>
                      <a:rPr lang="en-GB" sz="1100" b="1">
                        <a:latin typeface="Calibri" pitchFamily="34" charset="0"/>
                      </a:rPr>
                      <a:t>    </a:t>
                    </a:r>
                    <a:r>
                      <a:rPr lang="en-GB" sz="1100" b="1"/>
                      <a:t> </a:t>
                    </a:r>
                    <a:r>
                      <a:rPr lang="en-GB" sz="1100" b="1">
                        <a:latin typeface="Calibri" pitchFamily="34" charset="0"/>
                      </a:rPr>
                      <a:t>N</a:t>
                    </a:r>
                    <a:endParaRPr lang="en-US" sz="1100">
                      <a:latin typeface="Calibri" pitchFamily="34" charset="0"/>
                    </a:endParaRPr>
                  </a:p>
                </p:txBody>
              </p:sp>
              <p:grpSp>
                <p:nvGrpSpPr>
                  <p:cNvPr id="34839" name="Group 46"/>
                  <p:cNvGrpSpPr>
                    <a:grpSpLocks/>
                  </p:cNvGrpSpPr>
                  <p:nvPr/>
                </p:nvGrpSpPr>
                <p:grpSpPr bwMode="auto">
                  <a:xfrm>
                    <a:off x="676274" y="0"/>
                    <a:ext cx="4105276" cy="1243965"/>
                    <a:chOff x="676274" y="0"/>
                    <a:chExt cx="4105276" cy="1243965"/>
                  </a:xfrm>
                </p:grpSpPr>
                <p:sp>
                  <p:nvSpPr>
                    <p:cNvPr id="34840" name="Rectangle 47"/>
                    <p:cNvSpPr>
                      <a:spLocks noChangeArrowheads="1"/>
                    </p:cNvSpPr>
                    <p:nvPr/>
                  </p:nvSpPr>
                  <p:spPr bwMode="auto">
                    <a:xfrm>
                      <a:off x="676274" y="762001"/>
                      <a:ext cx="963295" cy="32385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الزبون</a:t>
                      </a:r>
                      <a:endParaRPr lang="en-US" sz="1100">
                        <a:latin typeface="Calibri" pitchFamily="34" charset="0"/>
                      </a:endParaRPr>
                    </a:p>
                  </p:txBody>
                </p:sp>
                <p:cxnSp>
                  <p:nvCxnSpPr>
                    <p:cNvPr id="34841" name="AutoShape 309"/>
                    <p:cNvCxnSpPr>
                      <a:cxnSpLocks noChangeShapeType="1"/>
                    </p:cNvCxnSpPr>
                    <p:nvPr/>
                  </p:nvCxnSpPr>
                  <p:spPr bwMode="auto">
                    <a:xfrm>
                      <a:off x="1647825" y="923925"/>
                      <a:ext cx="2056130" cy="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34842" name="Oval 49"/>
                    <p:cNvSpPr>
                      <a:spLocks noChangeArrowheads="1"/>
                    </p:cNvSpPr>
                    <p:nvPr/>
                  </p:nvSpPr>
                  <p:spPr bwMode="auto">
                    <a:xfrm>
                      <a:off x="676274" y="57150"/>
                      <a:ext cx="816611" cy="32385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الزبون</a:t>
                      </a:r>
                      <a:endParaRPr lang="en-US" sz="1200">
                        <a:latin typeface="Calibri" pitchFamily="34" charset="0"/>
                        <a:ea typeface="Calibri" pitchFamily="34" charset="0"/>
                        <a:cs typeface="Traditional Arabic" pitchFamily="18" charset="-78"/>
                      </a:endParaRPr>
                    </a:p>
                  </p:txBody>
                </p:sp>
                <p:cxnSp>
                  <p:nvCxnSpPr>
                    <p:cNvPr id="34843" name="AutoShape 122"/>
                    <p:cNvCxnSpPr>
                      <a:cxnSpLocks noChangeShapeType="1"/>
                      <a:stCxn id="34842" idx="4"/>
                      <a:endCxn id="34840" idx="0"/>
                    </p:cNvCxnSpPr>
                    <p:nvPr/>
                  </p:nvCxnSpPr>
                  <p:spPr bwMode="auto">
                    <a:xfrm>
                      <a:off x="1084580" y="381000"/>
                      <a:ext cx="73342" cy="381001"/>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34844" name="AutoShape 319"/>
                    <p:cNvSpPr>
                      <a:spLocks noChangeArrowheads="1"/>
                    </p:cNvSpPr>
                    <p:nvPr/>
                  </p:nvSpPr>
                  <p:spPr bwMode="auto">
                    <a:xfrm>
                      <a:off x="2159635" y="609600"/>
                      <a:ext cx="1050290" cy="634365"/>
                    </a:xfrm>
                    <a:prstGeom prst="diamond">
                      <a:avLst/>
                    </a:prstGeom>
                    <a:solidFill>
                      <a:srgbClr val="FFFFFF"/>
                    </a:solidFill>
                    <a:ln w="19050">
                      <a:solidFill>
                        <a:schemeClr val="accent1"/>
                      </a:solidFill>
                      <a:miter lim="800000"/>
                      <a:headEnd/>
                      <a:tailEnd/>
                    </a:ln>
                  </p:spPr>
                  <p:txBody>
                    <a:bodyPr/>
                    <a:lstStyle/>
                    <a:p>
                      <a:pPr>
                        <a:lnSpc>
                          <a:spcPct val="107000"/>
                        </a:lnSpc>
                        <a:spcAft>
                          <a:spcPts val="800"/>
                        </a:spcAft>
                      </a:pPr>
                      <a:r>
                        <a:rPr lang="ar-SA" sz="1100" b="1">
                          <a:latin typeface="Calibri" pitchFamily="34" charset="0"/>
                        </a:rPr>
                        <a:t>يشتري</a:t>
                      </a:r>
                      <a:endParaRPr lang="en-US" sz="1100">
                        <a:latin typeface="Calibri" pitchFamily="34" charset="0"/>
                      </a:endParaRPr>
                    </a:p>
                  </p:txBody>
                </p:sp>
                <p:sp>
                  <p:nvSpPr>
                    <p:cNvPr id="34845" name="Oval 52"/>
                    <p:cNvSpPr>
                      <a:spLocks noChangeArrowheads="1"/>
                    </p:cNvSpPr>
                    <p:nvPr/>
                  </p:nvSpPr>
                  <p:spPr bwMode="auto">
                    <a:xfrm>
                      <a:off x="3638549" y="0"/>
                      <a:ext cx="867320" cy="371745"/>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المنتج</a:t>
                      </a:r>
                      <a:endParaRPr lang="en-US" sz="1200">
                        <a:latin typeface="Calibri" pitchFamily="34" charset="0"/>
                        <a:ea typeface="Calibri" pitchFamily="34" charset="0"/>
                        <a:cs typeface="Traditional Arabic" pitchFamily="18" charset="-78"/>
                      </a:endParaRPr>
                    </a:p>
                  </p:txBody>
                </p:sp>
                <p:cxnSp>
                  <p:nvCxnSpPr>
                    <p:cNvPr id="34846" name="AutoShape 122"/>
                    <p:cNvCxnSpPr>
                      <a:cxnSpLocks noChangeShapeType="1"/>
                      <a:stCxn id="34845" idx="4"/>
                      <a:endCxn id="34847" idx="0"/>
                    </p:cNvCxnSpPr>
                    <p:nvPr/>
                  </p:nvCxnSpPr>
                  <p:spPr bwMode="auto">
                    <a:xfrm>
                      <a:off x="4072209" y="371745"/>
                      <a:ext cx="171179" cy="37120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34847" name="Rectangle 54"/>
                    <p:cNvSpPr>
                      <a:spLocks noChangeArrowheads="1"/>
                    </p:cNvSpPr>
                    <p:nvPr/>
                  </p:nvSpPr>
                  <p:spPr bwMode="auto">
                    <a:xfrm>
                      <a:off x="3705225" y="742950"/>
                      <a:ext cx="1076325" cy="342901"/>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المنتج</a:t>
                      </a:r>
                      <a:endParaRPr lang="en-US" sz="1100">
                        <a:latin typeface="Calibri" pitchFamily="34" charset="0"/>
                      </a:endParaRPr>
                    </a:p>
                  </p:txBody>
                </p:sp>
              </p:grpSp>
            </p:grpSp>
            <p:sp>
              <p:nvSpPr>
                <p:cNvPr id="34835" name="Oval 42"/>
                <p:cNvSpPr>
                  <a:spLocks noChangeArrowheads="1"/>
                </p:cNvSpPr>
                <p:nvPr/>
              </p:nvSpPr>
              <p:spPr bwMode="auto">
                <a:xfrm>
                  <a:off x="2647951" y="29845"/>
                  <a:ext cx="809625"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اسم المنتج</a:t>
                  </a:r>
                  <a:endParaRPr lang="en-US" sz="1200">
                    <a:latin typeface="Calibri" pitchFamily="34" charset="0"/>
                    <a:ea typeface="Calibri" pitchFamily="34" charset="0"/>
                    <a:cs typeface="Traditional Arabic" pitchFamily="18" charset="-78"/>
                  </a:endParaRPr>
                </a:p>
              </p:txBody>
            </p:sp>
            <p:cxnSp>
              <p:nvCxnSpPr>
                <p:cNvPr id="34836" name="AutoShape 122"/>
                <p:cNvCxnSpPr>
                  <a:cxnSpLocks noChangeShapeType="1"/>
                  <a:stCxn id="34835" idx="4"/>
                  <a:endCxn id="34847" idx="0"/>
                </p:cNvCxnSpPr>
                <p:nvPr/>
              </p:nvCxnSpPr>
              <p:spPr bwMode="auto">
                <a:xfrm>
                  <a:off x="3052764" y="409575"/>
                  <a:ext cx="1190624" cy="36195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34837" name="Oval 44"/>
                <p:cNvSpPr>
                  <a:spLocks noChangeArrowheads="1"/>
                </p:cNvSpPr>
                <p:nvPr/>
              </p:nvSpPr>
              <p:spPr bwMode="auto">
                <a:xfrm>
                  <a:off x="1492885" y="1257300"/>
                  <a:ext cx="711835"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السعر</a:t>
                  </a:r>
                  <a:endParaRPr lang="en-US" sz="1100">
                    <a:latin typeface="Calibri" pitchFamily="34" charset="0"/>
                    <a:ea typeface="Calibri" pitchFamily="34" charset="0"/>
                    <a:cs typeface="Traditional Arabic" pitchFamily="18" charset="-78"/>
                  </a:endParaRPr>
                </a:p>
              </p:txBody>
            </p:sp>
          </p:grpSp>
          <p:sp>
            <p:nvSpPr>
              <p:cNvPr id="34827" name="Rectangle 34"/>
              <p:cNvSpPr>
                <a:spLocks noChangeArrowheads="1"/>
              </p:cNvSpPr>
              <p:nvPr/>
            </p:nvSpPr>
            <p:spPr bwMode="auto">
              <a:xfrm>
                <a:off x="2227580" y="1914525"/>
                <a:ext cx="982345" cy="323850"/>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1400" b="1">
                    <a:latin typeface="Calibri" pitchFamily="34" charset="0"/>
                  </a:rPr>
                  <a:t>المورد</a:t>
                </a:r>
                <a:endParaRPr lang="en-US" sz="1100">
                  <a:latin typeface="Calibri" pitchFamily="34" charset="0"/>
                </a:endParaRPr>
              </a:p>
            </p:txBody>
          </p:sp>
          <p:sp>
            <p:nvSpPr>
              <p:cNvPr id="34828" name="Oval 35"/>
              <p:cNvSpPr>
                <a:spLocks noChangeArrowheads="1"/>
              </p:cNvSpPr>
              <p:nvPr/>
            </p:nvSpPr>
            <p:spPr bwMode="auto">
              <a:xfrm>
                <a:off x="3052763" y="1201420"/>
                <a:ext cx="877042"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18" charset="-78"/>
                  </a:rPr>
                  <a:t>رقم المورد</a:t>
                </a:r>
                <a:endParaRPr lang="en-US" sz="2000">
                  <a:latin typeface="Calibri" pitchFamily="34" charset="0"/>
                  <a:ea typeface="Calibri" pitchFamily="34" charset="0"/>
                  <a:cs typeface="Traditional Arabic" pitchFamily="18" charset="-78"/>
                </a:endParaRPr>
              </a:p>
            </p:txBody>
          </p:sp>
          <p:cxnSp>
            <p:nvCxnSpPr>
              <p:cNvPr id="34829" name="AutoShape 122"/>
              <p:cNvCxnSpPr>
                <a:cxnSpLocks noChangeShapeType="1"/>
                <a:stCxn id="34828" idx="4"/>
                <a:endCxn id="34827" idx="0"/>
              </p:cNvCxnSpPr>
              <p:nvPr/>
            </p:nvCxnSpPr>
            <p:spPr bwMode="auto">
              <a:xfrm flipH="1">
                <a:off x="2718753" y="1581150"/>
                <a:ext cx="772531" cy="33337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34830" name="Text Box 320"/>
              <p:cNvSpPr txBox="1">
                <a:spLocks noChangeArrowheads="1"/>
              </p:cNvSpPr>
              <p:nvPr/>
            </p:nvSpPr>
            <p:spPr bwMode="auto">
              <a:xfrm>
                <a:off x="2400300" y="1581150"/>
                <a:ext cx="257175" cy="27622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r" rtl="1" eaLnBrk="1" hangingPunct="1">
                  <a:lnSpc>
                    <a:spcPct val="107000"/>
                  </a:lnSpc>
                  <a:spcAft>
                    <a:spcPts val="800"/>
                  </a:spcAft>
                </a:pPr>
                <a:r>
                  <a:rPr lang="en-GB" sz="1100" b="1">
                    <a:latin typeface="Calibri" pitchFamily="34" charset="0"/>
                  </a:rPr>
                  <a:t>M</a:t>
                </a:r>
                <a:r>
                  <a:rPr lang="ar-SA" sz="1100" b="1">
                    <a:latin typeface="Calibri" pitchFamily="34" charset="0"/>
                  </a:rPr>
                  <a:t>			   </a:t>
                </a:r>
                <a:r>
                  <a:rPr lang="en-GB" sz="1100" b="1">
                    <a:latin typeface="Calibri" pitchFamily="34" charset="0"/>
                  </a:rPr>
                  <a:t>    </a:t>
                </a:r>
                <a:r>
                  <a:rPr lang="en-GB" sz="1100" b="1"/>
                  <a:t> </a:t>
                </a:r>
                <a:endParaRPr lang="en-US" sz="1100">
                  <a:latin typeface="Calibri" pitchFamily="34" charset="0"/>
                </a:endParaRPr>
              </a:p>
            </p:txBody>
          </p:sp>
        </p:grpSp>
        <p:sp>
          <p:nvSpPr>
            <p:cNvPr id="34823" name="Oval 30"/>
            <p:cNvSpPr>
              <a:spLocks noChangeArrowheads="1"/>
            </p:cNvSpPr>
            <p:nvPr/>
          </p:nvSpPr>
          <p:spPr bwMode="auto">
            <a:xfrm>
              <a:off x="5828469" y="5891922"/>
              <a:ext cx="926926" cy="481628"/>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18" charset="-78"/>
                </a:rPr>
                <a:t>اسم المورد</a:t>
              </a:r>
              <a:endParaRPr lang="en-US" sz="2000">
                <a:latin typeface="Calibri" pitchFamily="34" charset="0"/>
                <a:ea typeface="Calibri" pitchFamily="34" charset="0"/>
                <a:cs typeface="Traditional Arabic" pitchFamily="18" charset="-78"/>
              </a:endParaRPr>
            </a:p>
          </p:txBody>
        </p:sp>
        <p:cxnSp>
          <p:nvCxnSpPr>
            <p:cNvPr id="34824" name="AutoShape 122"/>
            <p:cNvCxnSpPr>
              <a:cxnSpLocks noChangeShapeType="1"/>
              <a:endCxn id="34827" idx="3"/>
            </p:cNvCxnSpPr>
            <p:nvPr/>
          </p:nvCxnSpPr>
          <p:spPr bwMode="auto">
            <a:xfrm flipH="1">
              <a:off x="5341338" y="6202107"/>
              <a:ext cx="492296" cy="205293"/>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gr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6966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69660"/>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r>
              <a:rPr lang="ar-SA" sz="2800">
                <a:latin typeface="Traditional Arabic" pitchFamily="18" charset="-78"/>
                <a:cs typeface="Traditional Arabic" pitchFamily="18" charset="-78"/>
              </a:rPr>
              <a:t>يتم تحويل الشكل السابق، إلى ثلاثة جداول وإنشاء جدول جديد رابع باسم العلاقة </a:t>
            </a:r>
            <a:r>
              <a:rPr lang="ar-SA" sz="2800" b="1">
                <a:latin typeface="Traditional Arabic" pitchFamily="18" charset="-78"/>
                <a:cs typeface="Traditional Arabic" pitchFamily="18" charset="-78"/>
              </a:rPr>
              <a:t>يشتري</a:t>
            </a:r>
            <a:r>
              <a:rPr lang="ar-SA" sz="2800">
                <a:latin typeface="Traditional Arabic" pitchFamily="18" charset="-78"/>
                <a:cs typeface="Traditional Arabic" pitchFamily="18" charset="-78"/>
              </a:rPr>
              <a:t> يحتوي على خصائص المفتاح في الجداول المرتبطة بالعلاقة </a:t>
            </a:r>
            <a:r>
              <a:rPr lang="ar-SA" sz="2800" b="1">
                <a:latin typeface="Traditional Arabic" pitchFamily="18" charset="-78"/>
                <a:cs typeface="Traditional Arabic" pitchFamily="18" charset="-78"/>
              </a:rPr>
              <a:t>يشتري</a:t>
            </a:r>
            <a:r>
              <a:rPr lang="ar-SA" sz="2800">
                <a:latin typeface="Traditional Arabic" pitchFamily="18" charset="-78"/>
                <a:cs typeface="Traditional Arabic" pitchFamily="18" charset="-78"/>
              </a:rPr>
              <a:t> مع إضافة أي خاصية مرتبطة بالعلاقة، جميع الخصائص التي تم اضافتها إلى الجدول الجديد تكون معا مفتاح رئيسي عدا خاصية السعر، يمكن إضافة خاصية التاريخ لخصائص المفتاح لكي تمنع التكرار في قيم المفتاح.</a:t>
            </a:r>
          </a:p>
          <a:p>
            <a:pPr algn="just" rtl="1" eaLnBrk="1" hangingPunct="1"/>
            <a:r>
              <a:rPr lang="ar-SA" sz="2800">
                <a:latin typeface="Traditional Arabic" pitchFamily="18" charset="-78"/>
                <a:cs typeface="Traditional Arabic" pitchFamily="18" charset="-78"/>
              </a:rPr>
              <a:t>جدول جديد باسم </a:t>
            </a:r>
            <a:r>
              <a:rPr lang="ar-SA" sz="2800" b="1">
                <a:latin typeface="Traditional Arabic" pitchFamily="18" charset="-78"/>
                <a:cs typeface="Traditional Arabic" pitchFamily="18" charset="-78"/>
              </a:rPr>
              <a:t>جدول</a:t>
            </a:r>
            <a:r>
              <a:rPr lang="ar-SA" sz="2800">
                <a:latin typeface="Traditional Arabic" pitchFamily="18" charset="-78"/>
                <a:cs typeface="Traditional Arabic" pitchFamily="18" charset="-78"/>
              </a:rPr>
              <a:t> </a:t>
            </a:r>
            <a:r>
              <a:rPr lang="ar-SA" sz="2800" b="1">
                <a:latin typeface="Traditional Arabic" pitchFamily="18" charset="-78"/>
                <a:cs typeface="Traditional Arabic" pitchFamily="18" charset="-78"/>
              </a:rPr>
              <a:t>يشتري</a:t>
            </a:r>
            <a:r>
              <a:rPr lang="ar-SA" sz="2800">
                <a:latin typeface="Traditional Arabic" pitchFamily="18" charset="-78"/>
                <a:cs typeface="Traditional Arabic" pitchFamily="18" charset="-78"/>
              </a:rPr>
              <a:t> (</a:t>
            </a:r>
            <a:r>
              <a:rPr lang="ar-SA" sz="2800" u="sng">
                <a:latin typeface="Traditional Arabic" pitchFamily="18" charset="-78"/>
                <a:cs typeface="Traditional Arabic" pitchFamily="18" charset="-78"/>
              </a:rPr>
              <a:t>رقم المنتج، رقم الزبون، رقم المورد</a:t>
            </a:r>
            <a:r>
              <a:rPr lang="ar-SA" sz="2800">
                <a:latin typeface="Traditional Arabic" pitchFamily="18" charset="-78"/>
                <a:cs typeface="Traditional Arabic" pitchFamily="18" charset="-78"/>
              </a:rPr>
              <a:t>، السعر)</a:t>
            </a:r>
            <a:endParaRPr lang="en-US" sz="2800">
              <a:latin typeface="Traditional Arabic" pitchFamily="18" charset="-78"/>
              <a:cs typeface="Traditional Arabic" pitchFamily="18" charset="-78"/>
            </a:endParaRPr>
          </a:p>
          <a:p>
            <a:pPr algn="just" rtl="1" eaLnBrk="1" hangingPunct="1">
              <a:lnSpc>
                <a:spcPct val="150000"/>
              </a:lnSpc>
            </a:pPr>
            <a:endParaRPr lang="ar-SA" sz="2800">
              <a:latin typeface="Traditional Arabic" pitchFamily="18" charset="-78"/>
              <a:cs typeface="Traditional Arabic" pitchFamily="18" charset="-78"/>
            </a:endParaRPr>
          </a:p>
        </p:txBody>
      </p:sp>
      <p:sp>
        <p:nvSpPr>
          <p:cNvPr id="35843" name="Rectangle 2"/>
          <p:cNvSpPr txBox="1">
            <a:spLocks noChangeArrowheads="1"/>
          </p:cNvSpPr>
          <p:nvPr/>
        </p:nvSpPr>
        <p:spPr bwMode="auto">
          <a:xfrm>
            <a:off x="641350" y="1158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33CC"/>
                </a:solidFill>
                <a:latin typeface="Traditional Arabic" pitchFamily="18" charset="-78"/>
                <a:cs typeface="Traditional Arabic" pitchFamily="18" charset="-78"/>
              </a:rPr>
              <a:t>القاعدة 10: تحويل العلاقة الثلاثية </a:t>
            </a:r>
            <a:r>
              <a:rPr lang="en-GB" sz="3200" b="1">
                <a:solidFill>
                  <a:srgbClr val="0033CC"/>
                </a:solidFill>
                <a:latin typeface="Traditional Arabic" pitchFamily="18" charset="-78"/>
                <a:cs typeface="Traditional Arabic" pitchFamily="18" charset="-78"/>
              </a:rPr>
              <a:t>3-ary </a:t>
            </a:r>
            <a:endParaRPr lang="en-US" sz="3200" b="1">
              <a:solidFill>
                <a:srgbClr val="0033CC"/>
              </a:solidFill>
              <a:latin typeface="Traditional Arabic" pitchFamily="18" charset="-78"/>
              <a:cs typeface="Traditional Arabic" pitchFamily="18" charset="-78"/>
            </a:endParaRPr>
          </a:p>
        </p:txBody>
      </p:sp>
      <p:pic>
        <p:nvPicPr>
          <p:cNvPr id="35844" name="Picture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657475" y="3784600"/>
            <a:ext cx="4895850" cy="287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1685" name="~PP23913.WAV">
            <a:hlinkClick r:id="" action="ppaction://media"/>
          </p:cNvPr>
          <p:cNvPicPr>
            <a:picLocks noRot="1" noChangeAspect="1" noChangeArrowheads="1"/>
          </p:cNvPicPr>
          <p:nvPr>
            <a:wavAudioFile r:embed="rId1" name="~PP2398.WAV"/>
          </p:nvPr>
        </p:nvPicPr>
        <p:blipFill>
          <a:blip r:embed="rId5">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7168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71685"/>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ChangeArrowheads="1"/>
          </p:cNvSpPr>
          <p:nvPr/>
        </p:nvSpPr>
        <p:spPr bwMode="auto">
          <a:xfrm>
            <a:off x="685800" y="990600"/>
            <a:ext cx="8915400" cy="436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just" rtl="1"/>
            <a:r>
              <a:rPr lang="ar-SA" sz="2800">
                <a:latin typeface="Traditional Arabic" pitchFamily="18" charset="-78"/>
                <a:cs typeface="Traditional Arabic" pitchFamily="18" charset="-78"/>
              </a:rPr>
              <a:t>تم مناقشة قواعد التحويل</a:t>
            </a:r>
            <a:r>
              <a:rPr lang="en-US" sz="2800">
                <a:latin typeface="Traditional Arabic" pitchFamily="18" charset="-78"/>
                <a:cs typeface="Traditional Arabic" pitchFamily="18" charset="-78"/>
              </a:rPr>
              <a:t>Mapping Rules </a:t>
            </a:r>
            <a:r>
              <a:rPr lang="ar-SA" sz="2800">
                <a:latin typeface="Traditional Arabic" pitchFamily="18" charset="-78"/>
                <a:cs typeface="Traditional Arabic" pitchFamily="18" charset="-78"/>
              </a:rPr>
              <a:t> العشرة لمخطط علاقة الكيان</a:t>
            </a:r>
            <a:r>
              <a:rPr lang="en-US" sz="2800">
                <a:latin typeface="Traditional Arabic" pitchFamily="18" charset="-78"/>
                <a:cs typeface="Traditional Arabic" pitchFamily="18" charset="-78"/>
              </a:rPr>
              <a:t>ER </a:t>
            </a:r>
            <a:r>
              <a:rPr lang="ar-SA" sz="2800">
                <a:latin typeface="Traditional Arabic" pitchFamily="18" charset="-78"/>
                <a:cs typeface="Traditional Arabic" pitchFamily="18" charset="-78"/>
              </a:rPr>
              <a:t> إلى قاعدة البيانات العلائقية باستخدام نموذج تشن </a:t>
            </a:r>
            <a:r>
              <a:rPr lang="en-US" sz="2800">
                <a:latin typeface="Traditional Arabic" pitchFamily="18" charset="-78"/>
                <a:cs typeface="Traditional Arabic" pitchFamily="18" charset="-78"/>
              </a:rPr>
              <a:t>Chen </a:t>
            </a:r>
            <a:r>
              <a:rPr lang="ar-SA" sz="2800">
                <a:latin typeface="Traditional Arabic" pitchFamily="18" charset="-78"/>
                <a:cs typeface="Traditional Arabic" pitchFamily="18" charset="-78"/>
              </a:rPr>
              <a:t> المتمثلة في كيفية تحويل الكيان القوي </a:t>
            </a:r>
            <a:r>
              <a:rPr lang="en-US" sz="2800">
                <a:latin typeface="Traditional Arabic" pitchFamily="18" charset="-78"/>
                <a:cs typeface="Traditional Arabic" pitchFamily="18" charset="-78"/>
              </a:rPr>
              <a:t>Strong Entity </a:t>
            </a:r>
            <a:r>
              <a:rPr lang="ar-SA" sz="2800">
                <a:latin typeface="Traditional Arabic" pitchFamily="18" charset="-78"/>
                <a:cs typeface="Traditional Arabic" pitchFamily="18" charset="-78"/>
              </a:rPr>
              <a:t> والكيان الضعيف </a:t>
            </a:r>
            <a:r>
              <a:rPr lang="en-US" sz="2800">
                <a:latin typeface="Traditional Arabic" pitchFamily="18" charset="-78"/>
                <a:cs typeface="Traditional Arabic" pitchFamily="18" charset="-78"/>
              </a:rPr>
              <a:t>Weak Entity</a:t>
            </a:r>
            <a:r>
              <a:rPr lang="ar-SA" sz="2800">
                <a:latin typeface="Traditional Arabic" pitchFamily="18" charset="-78"/>
                <a:cs typeface="Traditional Arabic" pitchFamily="18" charset="-78"/>
              </a:rPr>
              <a:t> وتحويل الخصائص بأنواعها ذات القيمة الأحادية </a:t>
            </a:r>
            <a:r>
              <a:rPr lang="en-US" sz="2800">
                <a:latin typeface="Traditional Arabic" pitchFamily="18" charset="-78"/>
                <a:cs typeface="Traditional Arabic" pitchFamily="18" charset="-78"/>
              </a:rPr>
              <a:t>Single-Valued</a:t>
            </a:r>
            <a:r>
              <a:rPr lang="ar-SA" sz="2800">
                <a:latin typeface="Traditional Arabic" pitchFamily="18" charset="-78"/>
                <a:cs typeface="Traditional Arabic" pitchFamily="18" charset="-78"/>
              </a:rPr>
              <a:t> والمركبة </a:t>
            </a:r>
            <a:r>
              <a:rPr lang="en-US" sz="2800">
                <a:latin typeface="Traditional Arabic" pitchFamily="18" charset="-78"/>
                <a:cs typeface="Traditional Arabic" pitchFamily="18" charset="-78"/>
              </a:rPr>
              <a:t>Composite </a:t>
            </a:r>
            <a:r>
              <a:rPr lang="ar-SA" sz="2800">
                <a:latin typeface="Traditional Arabic" pitchFamily="18" charset="-78"/>
                <a:cs typeface="Traditional Arabic" pitchFamily="18" charset="-78"/>
              </a:rPr>
              <a:t> ومتعددة القيم</a:t>
            </a:r>
            <a:r>
              <a:rPr lang="en-US" sz="2800">
                <a:latin typeface="Traditional Arabic" pitchFamily="18" charset="-78"/>
                <a:cs typeface="Traditional Arabic" pitchFamily="18" charset="-78"/>
              </a:rPr>
              <a:t>Multi-Valued  </a:t>
            </a:r>
            <a:r>
              <a:rPr lang="ar-SA" sz="2800">
                <a:latin typeface="Traditional Arabic" pitchFamily="18" charset="-78"/>
                <a:cs typeface="Traditional Arabic" pitchFamily="18" charset="-78"/>
              </a:rPr>
              <a:t>وتوضيح كيف يتم التعامل مع الصفة المشتقة</a:t>
            </a:r>
            <a:r>
              <a:rPr lang="en-US" sz="2800">
                <a:latin typeface="Traditional Arabic" pitchFamily="18" charset="-78"/>
                <a:cs typeface="Traditional Arabic" pitchFamily="18" charset="-78"/>
              </a:rPr>
              <a:t>Derived </a:t>
            </a:r>
            <a:r>
              <a:rPr lang="ar-SA" sz="2800">
                <a:latin typeface="Traditional Arabic" pitchFamily="18" charset="-78"/>
                <a:cs typeface="Traditional Arabic" pitchFamily="18" charset="-78"/>
              </a:rPr>
              <a:t>.</a:t>
            </a:r>
          </a:p>
          <a:p>
            <a:pPr algn="just" rtl="1"/>
            <a:r>
              <a:rPr lang="ar-SA" sz="2800">
                <a:latin typeface="Traditional Arabic" pitchFamily="18" charset="-78"/>
                <a:cs typeface="Traditional Arabic" pitchFamily="18" charset="-78"/>
              </a:rPr>
              <a:t>توضيح العلاقة بين الكيانات بدأ بتحويل العلاقة بين الكيانين من نوع واحد إلى واحد </a:t>
            </a:r>
            <a:r>
              <a:rPr lang="en-US" sz="2800">
                <a:latin typeface="Traditional Arabic" pitchFamily="18" charset="-78"/>
                <a:cs typeface="Traditional Arabic" pitchFamily="18" charset="-78"/>
              </a:rPr>
              <a:t>1:1</a:t>
            </a:r>
            <a:r>
              <a:rPr lang="ar-SA" sz="2800">
                <a:latin typeface="Traditional Arabic" pitchFamily="18" charset="-78"/>
                <a:cs typeface="Traditional Arabic" pitchFamily="18" charset="-78"/>
              </a:rPr>
              <a:t>، واحد إلى عديد </a:t>
            </a:r>
            <a:r>
              <a:rPr lang="en-US" sz="2800">
                <a:latin typeface="Traditional Arabic" pitchFamily="18" charset="-78"/>
                <a:cs typeface="Traditional Arabic" pitchFamily="18" charset="-78"/>
              </a:rPr>
              <a:t>N:1</a:t>
            </a:r>
            <a:r>
              <a:rPr lang="ar-SA" sz="2800">
                <a:latin typeface="Traditional Arabic" pitchFamily="18" charset="-78"/>
                <a:cs typeface="Traditional Arabic" pitchFamily="18" charset="-78"/>
              </a:rPr>
              <a:t> أو عديد إلى عديد </a:t>
            </a:r>
            <a:r>
              <a:rPr lang="en-US" sz="2800">
                <a:latin typeface="Traditional Arabic" pitchFamily="18" charset="-78"/>
                <a:cs typeface="Traditional Arabic" pitchFamily="18" charset="-78"/>
              </a:rPr>
              <a:t>M:N</a:t>
            </a:r>
            <a:r>
              <a:rPr lang="ar-SA" sz="2800">
                <a:latin typeface="Traditional Arabic" pitchFamily="18" charset="-78"/>
                <a:cs typeface="Traditional Arabic" pitchFamily="18" charset="-78"/>
              </a:rPr>
              <a:t>، ثم تحويل العلاقة الدائرية </a:t>
            </a:r>
            <a:r>
              <a:rPr lang="en-US" sz="2800">
                <a:latin typeface="Traditional Arabic" pitchFamily="18" charset="-78"/>
                <a:cs typeface="Traditional Arabic" pitchFamily="18" charset="-78"/>
              </a:rPr>
              <a:t>Recursive </a:t>
            </a:r>
            <a:r>
              <a:rPr lang="ar-SA" sz="2800">
                <a:latin typeface="Traditional Arabic" pitchFamily="18" charset="-78"/>
                <a:cs typeface="Traditional Arabic" pitchFamily="18" charset="-78"/>
              </a:rPr>
              <a:t>  </a:t>
            </a:r>
            <a:r>
              <a:rPr lang="en-US" sz="2800">
                <a:latin typeface="Traditional Arabic" pitchFamily="18" charset="-78"/>
                <a:cs typeface="Traditional Arabic" pitchFamily="18" charset="-78"/>
              </a:rPr>
              <a:t>Relationships </a:t>
            </a:r>
            <a:r>
              <a:rPr lang="ar-SA" sz="2800">
                <a:latin typeface="Traditional Arabic" pitchFamily="18" charset="-78"/>
                <a:cs typeface="Traditional Arabic" pitchFamily="18" charset="-78"/>
              </a:rPr>
              <a:t> بين الكيان ونفسه إذا كانت من نوع واحد إلى واحد </a:t>
            </a:r>
            <a:r>
              <a:rPr lang="en-US" sz="2800">
                <a:latin typeface="Traditional Arabic" pitchFamily="18" charset="-78"/>
                <a:cs typeface="Traditional Arabic" pitchFamily="18" charset="-78"/>
              </a:rPr>
              <a:t>1:1</a:t>
            </a:r>
            <a:r>
              <a:rPr lang="ar-SA" sz="2800">
                <a:latin typeface="Traditional Arabic" pitchFamily="18" charset="-78"/>
                <a:cs typeface="Traditional Arabic" pitchFamily="18" charset="-78"/>
              </a:rPr>
              <a:t>، واحد إلى عديد </a:t>
            </a:r>
            <a:r>
              <a:rPr lang="en-US" sz="2800">
                <a:latin typeface="Traditional Arabic" pitchFamily="18" charset="-78"/>
                <a:cs typeface="Traditional Arabic" pitchFamily="18" charset="-78"/>
              </a:rPr>
              <a:t>N:1</a:t>
            </a:r>
            <a:r>
              <a:rPr lang="ar-SA" sz="2800">
                <a:latin typeface="Traditional Arabic" pitchFamily="18" charset="-78"/>
                <a:cs typeface="Traditional Arabic" pitchFamily="18" charset="-78"/>
              </a:rPr>
              <a:t> أو عديد إلى عديد </a:t>
            </a:r>
            <a:r>
              <a:rPr lang="en-US" sz="2800">
                <a:latin typeface="Traditional Arabic" pitchFamily="18" charset="-78"/>
                <a:cs typeface="Traditional Arabic" pitchFamily="18" charset="-78"/>
              </a:rPr>
              <a:t>M:N</a:t>
            </a:r>
            <a:r>
              <a:rPr lang="ar-SA" sz="2800">
                <a:latin typeface="Traditional Arabic" pitchFamily="18" charset="-78"/>
                <a:cs typeface="Traditional Arabic" pitchFamily="18" charset="-78"/>
              </a:rPr>
              <a:t> وأخيرا كيفية يتم تحويل العلاقة عندما تكون بين ثلاثة كيانات </a:t>
            </a:r>
            <a:r>
              <a:rPr lang="en-US" sz="2800">
                <a:latin typeface="Traditional Arabic" pitchFamily="18" charset="-78"/>
                <a:cs typeface="Traditional Arabic" pitchFamily="18" charset="-78"/>
              </a:rPr>
              <a:t>3-ary </a:t>
            </a:r>
            <a:r>
              <a:rPr lang="ar-SA" sz="2800">
                <a:latin typeface="Traditional Arabic" pitchFamily="18" charset="-78"/>
                <a:cs typeface="Traditional Arabic" pitchFamily="18" charset="-78"/>
              </a:rPr>
              <a:t> مرتبطة معا في علاقة واحدة.</a:t>
            </a:r>
            <a:endParaRPr lang="en-US" sz="2800">
              <a:latin typeface="Traditional Arabic" pitchFamily="18" charset="-78"/>
              <a:cs typeface="Traditional Arabic" pitchFamily="18" charset="-78"/>
            </a:endParaRPr>
          </a:p>
        </p:txBody>
      </p:sp>
      <p:sp>
        <p:nvSpPr>
          <p:cNvPr id="36867" name="Rectangle 3"/>
          <p:cNvSpPr>
            <a:spLocks noChangeArrowheads="1"/>
          </p:cNvSpPr>
          <p:nvPr/>
        </p:nvSpPr>
        <p:spPr bwMode="auto">
          <a:xfrm>
            <a:off x="76200" y="390525"/>
            <a:ext cx="96774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rtl="1"/>
            <a:r>
              <a:rPr lang="ar-SA" sz="3600" b="1">
                <a:solidFill>
                  <a:srgbClr val="0000FF"/>
                </a:solidFill>
                <a:latin typeface="Traditional Arabic" pitchFamily="18" charset="-78"/>
                <a:cs typeface="Traditional Arabic" pitchFamily="18" charset="-78"/>
              </a:rPr>
              <a:t>ملخص </a:t>
            </a:r>
            <a:r>
              <a:rPr lang="en-GB" sz="3600" b="1">
                <a:solidFill>
                  <a:srgbClr val="0000FF"/>
                </a:solidFill>
                <a:latin typeface="Traditional Arabic" pitchFamily="18" charset="-78"/>
                <a:cs typeface="Traditional Arabic" pitchFamily="18" charset="-78"/>
              </a:rPr>
              <a:t>Summary</a:t>
            </a:r>
            <a:endParaRPr lang="en-US" sz="3600" b="1">
              <a:solidFill>
                <a:srgbClr val="0000FF"/>
              </a:solidFill>
              <a:latin typeface="Traditional Arabic" pitchFamily="18" charset="-78"/>
              <a:cs typeface="Traditional Arabic" pitchFamily="18" charset="-78"/>
            </a:endParaRPr>
          </a:p>
        </p:txBody>
      </p:sp>
      <p:pic>
        <p:nvPicPr>
          <p:cNvPr id="73732" name="~PP13913.WAV">
            <a:hlinkClick r:id="" action="ppaction://media"/>
          </p:cNvPr>
          <p:cNvPicPr>
            <a:picLocks noRot="1" noChangeAspect="1" noChangeArrowheads="1"/>
          </p:cNvPicPr>
          <p:nvPr>
            <a:wavAudioFile r:embed="rId1" name="~PP1434.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blinds dir="vert"/>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737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73732"/>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عنصر نائب للمحتوى 2"/>
          <p:cNvSpPr>
            <a:spLocks noGrp="1"/>
          </p:cNvSpPr>
          <p:nvPr>
            <p:ph idx="1"/>
          </p:nvPr>
        </p:nvSpPr>
        <p:spPr>
          <a:xfrm>
            <a:off x="2865438" y="2997200"/>
            <a:ext cx="5472112" cy="792163"/>
          </a:xfrm>
          <a:extLst/>
        </p:spPr>
        <p:txBody>
          <a:bodyPr rtlCol="0">
            <a:normAutofit fontScale="92500" lnSpcReduction="20000"/>
          </a:bodyPr>
          <a:lstStyle/>
          <a:p>
            <a:pPr eaLnBrk="1" fontAlgn="auto" hangingPunct="1">
              <a:spcAft>
                <a:spcPts val="0"/>
              </a:spcAft>
              <a:buFontTx/>
              <a:buNone/>
              <a:defRPr/>
            </a:pPr>
            <a:r>
              <a:rPr lang="ar-SA" sz="6000" b="1" dirty="0" smtClean="0"/>
              <a:t>نهاية المحاضرة</a:t>
            </a:r>
            <a:endParaRPr lang="en-GB" sz="6000" b="1" dirty="0" smtClean="0"/>
          </a:p>
          <a:p>
            <a:pPr eaLnBrk="1" fontAlgn="auto" hangingPunct="1">
              <a:spcAft>
                <a:spcPts val="0"/>
              </a:spcAft>
              <a:buFontTx/>
              <a:buNone/>
              <a:defRPr/>
            </a:pPr>
            <a:endParaRPr lang="en-GB" sz="6000" b="1" dirty="0" smtClean="0"/>
          </a:p>
          <a:p>
            <a:pPr eaLnBrk="1" fontAlgn="auto" hangingPunct="1">
              <a:spcAft>
                <a:spcPts val="0"/>
              </a:spcAft>
              <a:buFontTx/>
              <a:buNone/>
              <a:defRPr/>
            </a:pPr>
            <a:endParaRPr lang="ar-SA" sz="6000" dirty="0" smtClean="0"/>
          </a:p>
        </p:txBody>
      </p:sp>
      <p:sp>
        <p:nvSpPr>
          <p:cNvPr id="37891" name="مستطيل 3"/>
          <p:cNvSpPr>
            <a:spLocks noChangeArrowheads="1"/>
          </p:cNvSpPr>
          <p:nvPr/>
        </p:nvSpPr>
        <p:spPr bwMode="auto">
          <a:xfrm>
            <a:off x="2216150" y="3802063"/>
            <a:ext cx="4705350" cy="76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rtl="1"/>
            <a:r>
              <a:rPr lang="en-US" altLang="ar-SA" sz="4400" b="1">
                <a:solidFill>
                  <a:srgbClr val="0033CC"/>
                </a:solidFill>
                <a:latin typeface="Century Schoolbook" pitchFamily="18" charset="0"/>
                <a:cs typeface="Aharoni" pitchFamily="2" charset="-79"/>
              </a:rPr>
              <a:t>Any</a:t>
            </a:r>
            <a:r>
              <a:rPr lang="en-US" altLang="ar-SA" sz="4400" b="1">
                <a:latin typeface="Century Schoolbook" pitchFamily="18" charset="0"/>
                <a:cs typeface="Aharoni" pitchFamily="2" charset="-79"/>
              </a:rPr>
              <a:t> </a:t>
            </a:r>
            <a:r>
              <a:rPr lang="en-US" altLang="ar-SA" sz="4400" b="1">
                <a:solidFill>
                  <a:srgbClr val="0033CC"/>
                </a:solidFill>
                <a:latin typeface="Century Schoolbook" pitchFamily="18" charset="0"/>
                <a:cs typeface="Aharoni" pitchFamily="2" charset="-79"/>
              </a:rPr>
              <a:t>Questions</a:t>
            </a:r>
            <a:endParaRPr lang="ar-SA" sz="4400">
              <a:solidFill>
                <a:srgbClr val="0033CC"/>
              </a:solidFill>
              <a:latin typeface="Calibri" pitchFamily="34" charset="0"/>
            </a:endParaRPr>
          </a:p>
        </p:txBody>
      </p:sp>
      <p:pic>
        <p:nvPicPr>
          <p:cNvPr id="37892" name="Picture 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343275" y="485775"/>
            <a:ext cx="2676525" cy="24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5781" name="~PP23928.WAV">
            <a:hlinkClick r:id="" action="ppaction://media"/>
          </p:cNvPr>
          <p:cNvPicPr>
            <a:picLocks noRot="1" noChangeAspect="1" noChangeArrowheads="1"/>
          </p:cNvPicPr>
          <p:nvPr>
            <a:wavAudioFile r:embed="rId1" name="~PP2829.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advTm="541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7578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7578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txBox="1">
            <a:spLocks noChangeArrowheads="1"/>
          </p:cNvSpPr>
          <p:nvPr/>
        </p:nvSpPr>
        <p:spPr bwMode="auto">
          <a:xfrm>
            <a:off x="488950" y="1158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a:solidFill>
                  <a:srgbClr val="0000CC"/>
                </a:solidFill>
                <a:latin typeface="Traditional Arabic" pitchFamily="18" charset="-78"/>
                <a:cs typeface="Traditional Arabic" pitchFamily="18" charset="-78"/>
              </a:rPr>
              <a:t>تحويل مخطط علاقة الكيان إلى مخطط قاعدة البيانات العلائقية</a:t>
            </a:r>
            <a:endParaRPr lang="en-US" sz="3200">
              <a:solidFill>
                <a:srgbClr val="0000CC"/>
              </a:solidFill>
              <a:latin typeface="Traditional Arabic" pitchFamily="18" charset="-78"/>
              <a:cs typeface="Traditional Arabic" pitchFamily="18" charset="-78"/>
            </a:endParaRPr>
          </a:p>
          <a:p>
            <a:pPr algn="ctr" rtl="1" eaLnBrk="1" hangingPunct="1"/>
            <a:r>
              <a:rPr lang="ar-SA" sz="3200">
                <a:solidFill>
                  <a:srgbClr val="0000CC"/>
                </a:solidFill>
                <a:latin typeface="Traditional Arabic" pitchFamily="18" charset="-78"/>
                <a:cs typeface="Traditional Arabic" pitchFamily="18" charset="-78"/>
              </a:rPr>
              <a:t> </a:t>
            </a:r>
            <a:r>
              <a:rPr lang="en-GB" sz="3200">
                <a:solidFill>
                  <a:srgbClr val="0000CC"/>
                </a:solidFill>
                <a:latin typeface="Traditional Arabic" pitchFamily="18" charset="-78"/>
                <a:cs typeface="Traditional Arabic" pitchFamily="18" charset="-78"/>
              </a:rPr>
              <a:t>Entity Relationship to Relational Database Schema</a:t>
            </a:r>
            <a:endParaRPr lang="en-US" sz="3200">
              <a:solidFill>
                <a:srgbClr val="0000CC"/>
              </a:solidFill>
              <a:latin typeface="Traditional Arabic" pitchFamily="18" charset="-78"/>
              <a:cs typeface="Traditional Arabic" pitchFamily="18" charset="-78"/>
            </a:endParaRPr>
          </a:p>
        </p:txBody>
      </p:sp>
      <p:sp>
        <p:nvSpPr>
          <p:cNvPr id="5123"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lnSpc>
                <a:spcPct val="150000"/>
              </a:lnSpc>
            </a:pPr>
            <a:r>
              <a:rPr lang="ar-SA" sz="2800">
                <a:latin typeface="Traditional Arabic" pitchFamily="18" charset="-78"/>
                <a:cs typeface="Traditional Arabic" pitchFamily="18" charset="-78"/>
              </a:rPr>
              <a:t>توجد عدة قواعد </a:t>
            </a:r>
            <a:r>
              <a:rPr lang="en-GB" sz="2800">
                <a:latin typeface="Traditional Arabic" pitchFamily="18" charset="-78"/>
                <a:cs typeface="Traditional Arabic" pitchFamily="18" charset="-78"/>
              </a:rPr>
              <a:t>Rules </a:t>
            </a:r>
            <a:r>
              <a:rPr lang="ar-SA" sz="2800">
                <a:latin typeface="Traditional Arabic" pitchFamily="18" charset="-78"/>
                <a:cs typeface="Traditional Arabic" pitchFamily="18" charset="-78"/>
              </a:rPr>
              <a:t> تستخدم لتحويل مخطط علاقة الكيان</a:t>
            </a:r>
            <a:r>
              <a:rPr lang="en-GB" sz="2800">
                <a:latin typeface="Traditional Arabic" pitchFamily="18" charset="-78"/>
                <a:cs typeface="Traditional Arabic" pitchFamily="18" charset="-78"/>
              </a:rPr>
              <a:t>ER </a:t>
            </a:r>
            <a:r>
              <a:rPr lang="ar-SA" sz="2800">
                <a:latin typeface="Traditional Arabic" pitchFamily="18" charset="-78"/>
                <a:cs typeface="Traditional Arabic" pitchFamily="18" charset="-78"/>
              </a:rPr>
              <a:t> إلى مخطط قاعدة البيانات العلائقية.</a:t>
            </a:r>
          </a:p>
          <a:p>
            <a:pPr algn="just" rtl="1" eaLnBrk="1" hangingPunct="1">
              <a:lnSpc>
                <a:spcPct val="150000"/>
              </a:lnSpc>
            </a:pPr>
            <a:r>
              <a:rPr lang="ar-SA" sz="2800">
                <a:latin typeface="Traditional Arabic" pitchFamily="18" charset="-78"/>
                <a:cs typeface="Traditional Arabic" pitchFamily="18" charset="-78"/>
              </a:rPr>
              <a:t>يتم تمثيل الجدول الناتج عن قواعد التحويل إلى مخطط قاعدة البيانات العلائقية بالصيغة التالية:</a:t>
            </a:r>
            <a:endParaRPr lang="en-US" sz="2800">
              <a:latin typeface="Traditional Arabic" pitchFamily="18" charset="-78"/>
              <a:cs typeface="Traditional Arabic" pitchFamily="18" charset="-78"/>
            </a:endParaRPr>
          </a:p>
          <a:p>
            <a:pPr algn="just" rtl="1" eaLnBrk="1" hangingPunct="1">
              <a:lnSpc>
                <a:spcPct val="150000"/>
              </a:lnSpc>
            </a:pPr>
            <a:r>
              <a:rPr lang="ar-SA" sz="2800">
                <a:latin typeface="Traditional Arabic" pitchFamily="18" charset="-78"/>
                <a:cs typeface="Traditional Arabic" pitchFamily="18" charset="-78"/>
              </a:rPr>
              <a:t>اسم الجدول (</a:t>
            </a:r>
            <a:r>
              <a:rPr lang="ar-SA" sz="2800" u="sng">
                <a:latin typeface="Traditional Arabic" pitchFamily="18" charset="-78"/>
                <a:cs typeface="Traditional Arabic" pitchFamily="18" charset="-78"/>
              </a:rPr>
              <a:t>خاصية المفتاح</a:t>
            </a:r>
            <a:r>
              <a:rPr lang="ar-SA" sz="2800">
                <a:latin typeface="Traditional Arabic" pitchFamily="18" charset="-78"/>
                <a:cs typeface="Traditional Arabic" pitchFamily="18" charset="-78"/>
              </a:rPr>
              <a:t>، الخاصية، الخاصية، ...)</a:t>
            </a:r>
            <a:endParaRPr lang="en-US" sz="2800">
              <a:latin typeface="Traditional Arabic" pitchFamily="18" charset="-78"/>
              <a:cs typeface="Traditional Arabic" pitchFamily="18" charset="-78"/>
            </a:endParaRPr>
          </a:p>
          <a:p>
            <a:pPr algn="just" rtl="1" eaLnBrk="1" hangingPunct="1">
              <a:lnSpc>
                <a:spcPct val="150000"/>
              </a:lnSpc>
            </a:pPr>
            <a:r>
              <a:rPr lang="ar-SA" sz="2800">
                <a:latin typeface="Traditional Arabic" pitchFamily="18" charset="-78"/>
                <a:cs typeface="Traditional Arabic" pitchFamily="18" charset="-78"/>
              </a:rPr>
              <a:t>حيث أن </a:t>
            </a:r>
            <a:r>
              <a:rPr lang="ar-SA" sz="2800" b="1">
                <a:latin typeface="Traditional Arabic" pitchFamily="18" charset="-78"/>
                <a:cs typeface="Traditional Arabic" pitchFamily="18" charset="-78"/>
              </a:rPr>
              <a:t>خاصية المفتاح</a:t>
            </a:r>
            <a:r>
              <a:rPr lang="ar-SA" sz="2800">
                <a:latin typeface="Traditional Arabic" pitchFamily="18" charset="-78"/>
                <a:cs typeface="Traditional Arabic" pitchFamily="18" charset="-78"/>
              </a:rPr>
              <a:t> التي تحتها خط تمثل خاصية المفتاح الرئيسي للجدول، </a:t>
            </a:r>
            <a:r>
              <a:rPr lang="ar-SA" sz="2800" b="1">
                <a:latin typeface="Traditional Arabic" pitchFamily="18" charset="-78"/>
                <a:cs typeface="Traditional Arabic" pitchFamily="18" charset="-78"/>
              </a:rPr>
              <a:t>والخاصية </a:t>
            </a:r>
            <a:r>
              <a:rPr lang="ar-SA" sz="2800">
                <a:latin typeface="Traditional Arabic" pitchFamily="18" charset="-78"/>
                <a:cs typeface="Traditional Arabic" pitchFamily="18" charset="-78"/>
              </a:rPr>
              <a:t>التي تحتها خط متقطع تمثل خاصية المفتاح الأجنبي.</a:t>
            </a:r>
          </a:p>
        </p:txBody>
      </p:sp>
      <p:sp>
        <p:nvSpPr>
          <p:cNvPr id="5124" name="Line 4"/>
          <p:cNvSpPr>
            <a:spLocks noChangeShapeType="1"/>
          </p:cNvSpPr>
          <p:nvPr/>
        </p:nvSpPr>
        <p:spPr bwMode="auto">
          <a:xfrm flipH="1">
            <a:off x="4737100" y="4149725"/>
            <a:ext cx="865188"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pic>
        <p:nvPicPr>
          <p:cNvPr id="10245" name="~PP13507.WAV">
            <a:hlinkClick r:id="" action="ppaction://media"/>
          </p:cNvPr>
          <p:cNvPicPr>
            <a:picLocks noRot="1" noChangeAspect="1" noChangeArrowheads="1"/>
          </p:cNvPicPr>
          <p:nvPr>
            <a:wavAudioFile r:embed="rId1" name="~PP1959.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1024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1024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lnSpc>
                <a:spcPct val="150000"/>
              </a:lnSpc>
            </a:pPr>
            <a:r>
              <a:rPr lang="ar-SA" sz="2800">
                <a:latin typeface="Traditional Arabic" pitchFamily="18" charset="-78"/>
                <a:cs typeface="Traditional Arabic" pitchFamily="18" charset="-78"/>
              </a:rPr>
              <a:t>يتم تحويل الكيان القوي إلى جدول جديد بنفس اسم الكيان ثم يتم تحديد مفتاح رئيسي للجدول </a:t>
            </a:r>
            <a:r>
              <a:rPr lang="en-GB" sz="2800">
                <a:latin typeface="Traditional Arabic" pitchFamily="18" charset="-78"/>
                <a:cs typeface="Traditional Arabic" pitchFamily="18" charset="-78"/>
              </a:rPr>
              <a:t>Primary Key PK</a:t>
            </a:r>
            <a:r>
              <a:rPr lang="ar-SA" sz="2800">
                <a:latin typeface="Traditional Arabic" pitchFamily="18" charset="-78"/>
                <a:cs typeface="Traditional Arabic" pitchFamily="18" charset="-78"/>
              </a:rPr>
              <a:t>. ثم يتم تحويل الخصائص المرتبطة بالكيان القوي إلى الجدول الجديد ووضع خط متصل تحت خاصية المفتاح الرئيسي. </a:t>
            </a:r>
          </a:p>
          <a:p>
            <a:pPr algn="just" rtl="1" eaLnBrk="1" hangingPunct="1">
              <a:lnSpc>
                <a:spcPct val="150000"/>
              </a:lnSpc>
            </a:pPr>
            <a:endParaRPr lang="ar-SA" sz="2800">
              <a:latin typeface="Traditional Arabic" pitchFamily="18" charset="-78"/>
              <a:cs typeface="Traditional Arabic" pitchFamily="18" charset="-78"/>
            </a:endParaRPr>
          </a:p>
          <a:p>
            <a:pPr algn="just" rtl="1" eaLnBrk="1" hangingPunct="1">
              <a:lnSpc>
                <a:spcPct val="150000"/>
              </a:lnSpc>
            </a:pPr>
            <a:endParaRPr lang="ar-SA" sz="2800">
              <a:latin typeface="Traditional Arabic" pitchFamily="18" charset="-78"/>
              <a:cs typeface="Traditional Arabic" pitchFamily="18" charset="-78"/>
            </a:endParaRPr>
          </a:p>
          <a:p>
            <a:pPr algn="just" rtl="1" eaLnBrk="1" hangingPunct="1">
              <a:lnSpc>
                <a:spcPct val="150000"/>
              </a:lnSpc>
            </a:pPr>
            <a:endParaRPr lang="ar-SA" sz="2800">
              <a:latin typeface="Traditional Arabic" pitchFamily="18" charset="-78"/>
              <a:cs typeface="Traditional Arabic" pitchFamily="18" charset="-78"/>
            </a:endParaRPr>
          </a:p>
          <a:p>
            <a:pPr algn="just" rtl="1" eaLnBrk="1" hangingPunct="1">
              <a:lnSpc>
                <a:spcPct val="150000"/>
              </a:lnSpc>
            </a:pPr>
            <a:r>
              <a:rPr lang="ar-SA" sz="2800">
                <a:latin typeface="Traditional Arabic" pitchFamily="18" charset="-78"/>
                <a:cs typeface="Traditional Arabic" pitchFamily="18" charset="-78"/>
              </a:rPr>
              <a:t>يتم تحويل الكيان في الشكل السابق إلى</a:t>
            </a:r>
            <a:endParaRPr lang="ar-SA" sz="2800" b="1">
              <a:latin typeface="Traditional Arabic" pitchFamily="18" charset="-78"/>
              <a:cs typeface="Traditional Arabic" pitchFamily="18" charset="-78"/>
            </a:endParaRPr>
          </a:p>
          <a:p>
            <a:pPr algn="just" rtl="1" eaLnBrk="1" hangingPunct="1">
              <a:lnSpc>
                <a:spcPct val="150000"/>
              </a:lnSpc>
            </a:pPr>
            <a:r>
              <a:rPr lang="ar-SA" sz="2800" b="1">
                <a:latin typeface="Traditional Arabic" pitchFamily="18" charset="-78"/>
                <a:cs typeface="Traditional Arabic" pitchFamily="18" charset="-78"/>
              </a:rPr>
              <a:t>جدول الطالب</a:t>
            </a:r>
            <a:r>
              <a:rPr lang="ar-SA" sz="2800">
                <a:latin typeface="Traditional Arabic" pitchFamily="18" charset="-78"/>
                <a:cs typeface="Traditional Arabic" pitchFamily="18" charset="-78"/>
              </a:rPr>
              <a:t> ( </a:t>
            </a:r>
            <a:r>
              <a:rPr lang="ar-SA" sz="2800" u="sng">
                <a:latin typeface="Traditional Arabic" pitchFamily="18" charset="-78"/>
                <a:cs typeface="Traditional Arabic" pitchFamily="18" charset="-78"/>
              </a:rPr>
              <a:t>رقم القيد</a:t>
            </a:r>
            <a:r>
              <a:rPr lang="ar-SA" sz="2800">
                <a:latin typeface="Traditional Arabic" pitchFamily="18" charset="-78"/>
                <a:cs typeface="Traditional Arabic" pitchFamily="18" charset="-78"/>
              </a:rPr>
              <a:t>، اسم الطالب، العنوان )</a:t>
            </a:r>
          </a:p>
        </p:txBody>
      </p:sp>
      <p:grpSp>
        <p:nvGrpSpPr>
          <p:cNvPr id="6147" name="Group 3"/>
          <p:cNvGrpSpPr>
            <a:grpSpLocks/>
          </p:cNvGrpSpPr>
          <p:nvPr/>
        </p:nvGrpSpPr>
        <p:grpSpPr bwMode="auto">
          <a:xfrm>
            <a:off x="2505075" y="3357563"/>
            <a:ext cx="4673600" cy="1366837"/>
            <a:chOff x="2499" y="6217"/>
            <a:chExt cx="6453" cy="1540"/>
          </a:xfrm>
        </p:grpSpPr>
        <p:sp>
          <p:nvSpPr>
            <p:cNvPr id="6150" name="Oval 4"/>
            <p:cNvSpPr>
              <a:spLocks noChangeArrowheads="1"/>
            </p:cNvSpPr>
            <p:nvPr/>
          </p:nvSpPr>
          <p:spPr bwMode="auto">
            <a:xfrm>
              <a:off x="2499" y="6317"/>
              <a:ext cx="1646" cy="598"/>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a:latin typeface="Calibri" pitchFamily="34" charset="0"/>
                  <a:ea typeface="Calibri" pitchFamily="34" charset="0"/>
                  <a:cs typeface="Traditional Arabic" pitchFamily="18" charset="-78"/>
                </a:rPr>
                <a:t>العنوان</a:t>
              </a:r>
              <a:endParaRPr lang="en-US" sz="2400">
                <a:latin typeface="Calibri" pitchFamily="34" charset="0"/>
                <a:ea typeface="Calibri" pitchFamily="34" charset="0"/>
                <a:cs typeface="Traditional Arabic" pitchFamily="18" charset="-78"/>
              </a:endParaRPr>
            </a:p>
          </p:txBody>
        </p:sp>
        <p:sp>
          <p:nvSpPr>
            <p:cNvPr id="6151" name="Oval 5"/>
            <p:cNvSpPr>
              <a:spLocks noChangeArrowheads="1"/>
            </p:cNvSpPr>
            <p:nvPr/>
          </p:nvSpPr>
          <p:spPr bwMode="auto">
            <a:xfrm>
              <a:off x="7306" y="6340"/>
              <a:ext cx="1646" cy="598"/>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600" u="sng">
                  <a:latin typeface="Calibri" pitchFamily="34" charset="0"/>
                  <a:ea typeface="Calibri" pitchFamily="34" charset="0"/>
                  <a:cs typeface="Traditional Arabic" pitchFamily="18" charset="-78"/>
                </a:rPr>
                <a:t>رقم القيد</a:t>
              </a:r>
              <a:endParaRPr lang="en-US" sz="2800">
                <a:latin typeface="Calibri" pitchFamily="34" charset="0"/>
                <a:ea typeface="Calibri" pitchFamily="34" charset="0"/>
                <a:cs typeface="Traditional Arabic" pitchFamily="18" charset="-78"/>
              </a:endParaRPr>
            </a:p>
          </p:txBody>
        </p:sp>
        <p:sp>
          <p:nvSpPr>
            <p:cNvPr id="6152" name="Oval 6"/>
            <p:cNvSpPr>
              <a:spLocks noChangeArrowheads="1"/>
            </p:cNvSpPr>
            <p:nvPr/>
          </p:nvSpPr>
          <p:spPr bwMode="auto">
            <a:xfrm>
              <a:off x="4862" y="6217"/>
              <a:ext cx="1646" cy="598"/>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a:latin typeface="Calibri" pitchFamily="34" charset="0"/>
                  <a:ea typeface="Calibri" pitchFamily="34" charset="0"/>
                  <a:cs typeface="Traditional Arabic" pitchFamily="18" charset="-78"/>
                </a:rPr>
                <a:t>اسم الطالب</a:t>
              </a:r>
              <a:endParaRPr lang="en-US" sz="2400">
                <a:latin typeface="Calibri" pitchFamily="34" charset="0"/>
                <a:ea typeface="Calibri" pitchFamily="34" charset="0"/>
                <a:cs typeface="Traditional Arabic" pitchFamily="18" charset="-78"/>
              </a:endParaRPr>
            </a:p>
          </p:txBody>
        </p:sp>
        <p:cxnSp>
          <p:nvCxnSpPr>
            <p:cNvPr id="6153" name="AutoShape 43"/>
            <p:cNvCxnSpPr>
              <a:cxnSpLocks noChangeShapeType="1"/>
            </p:cNvCxnSpPr>
            <p:nvPr/>
          </p:nvCxnSpPr>
          <p:spPr bwMode="auto">
            <a:xfrm>
              <a:off x="3192" y="6915"/>
              <a:ext cx="1179" cy="47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6154" name="AutoShape 44"/>
            <p:cNvCxnSpPr>
              <a:cxnSpLocks noChangeShapeType="1"/>
            </p:cNvCxnSpPr>
            <p:nvPr/>
          </p:nvCxnSpPr>
          <p:spPr bwMode="auto">
            <a:xfrm flipH="1">
              <a:off x="6953" y="6955"/>
              <a:ext cx="1307" cy="43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6155" name="AutoShape 45"/>
            <p:cNvCxnSpPr>
              <a:cxnSpLocks noChangeShapeType="1"/>
            </p:cNvCxnSpPr>
            <p:nvPr/>
          </p:nvCxnSpPr>
          <p:spPr bwMode="auto">
            <a:xfrm>
              <a:off x="5678" y="6815"/>
              <a:ext cx="0" cy="249"/>
            </a:xfrm>
            <a:prstGeom prst="straightConnector1">
              <a:avLst/>
            </a:prstGeom>
            <a:noFill/>
            <a:ln w="12700">
              <a:solidFill>
                <a:srgbClr val="000000"/>
              </a:solidFill>
              <a:round/>
              <a:headEnd/>
              <a:tailEnd/>
            </a:ln>
            <a:extLst>
              <a:ext uri="{909E8E84-426E-40DD-AFC4-6F175D3DCCD1}">
                <a14:hiddenFill xmlns:a14="http://schemas.microsoft.com/office/drawing/2010/main">
                  <a:noFill/>
                </a14:hiddenFill>
              </a:ext>
            </a:extLst>
          </p:spPr>
        </p:cxnSp>
        <p:sp>
          <p:nvSpPr>
            <p:cNvPr id="6156" name="Rectangle 10"/>
            <p:cNvSpPr>
              <a:spLocks noChangeArrowheads="1"/>
            </p:cNvSpPr>
            <p:nvPr/>
          </p:nvSpPr>
          <p:spPr bwMode="auto">
            <a:xfrm>
              <a:off x="4371" y="7064"/>
              <a:ext cx="2582" cy="693"/>
            </a:xfrm>
            <a:prstGeom prst="rect">
              <a:avLst/>
            </a:prstGeom>
            <a:solidFill>
              <a:srgbClr val="FFFFFF"/>
            </a:solidFill>
            <a:ln w="19050">
              <a:solidFill>
                <a:schemeClr val="accent1"/>
              </a:solidFill>
              <a:miter lim="800000"/>
              <a:headEnd/>
              <a:tailEnd/>
            </a:ln>
          </p:spPr>
          <p:txBody>
            <a:bodyPr/>
            <a:lstStyle/>
            <a:p>
              <a:pPr algn="ctr" rtl="1">
                <a:lnSpc>
                  <a:spcPct val="107000"/>
                </a:lnSpc>
                <a:spcAft>
                  <a:spcPts val="800"/>
                </a:spcAft>
              </a:pPr>
              <a:r>
                <a:rPr lang="ar-SA" sz="2400" b="1">
                  <a:latin typeface="Calibri" pitchFamily="34" charset="0"/>
                </a:rPr>
                <a:t>الطالب</a:t>
              </a:r>
              <a:endParaRPr lang="en-US">
                <a:latin typeface="Calibri" pitchFamily="34" charset="0"/>
              </a:endParaRPr>
            </a:p>
          </p:txBody>
        </p:sp>
      </p:grpSp>
      <p:sp>
        <p:nvSpPr>
          <p:cNvPr id="6148" name="Rectangle 2"/>
          <p:cNvSpPr txBox="1">
            <a:spLocks noChangeArrowheads="1"/>
          </p:cNvSpPr>
          <p:nvPr/>
        </p:nvSpPr>
        <p:spPr bwMode="auto">
          <a:xfrm>
            <a:off x="641350" y="188913"/>
            <a:ext cx="8928100"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00CC"/>
                </a:solidFill>
                <a:latin typeface="Traditional Arabic" pitchFamily="18" charset="-78"/>
                <a:cs typeface="Traditional Arabic" pitchFamily="18" charset="-78"/>
              </a:rPr>
              <a:t>القاعدة 1: تحويل الكيان القوي </a:t>
            </a:r>
            <a:r>
              <a:rPr lang="en-GB" sz="3200" b="1">
                <a:solidFill>
                  <a:srgbClr val="0000CC"/>
                </a:solidFill>
                <a:latin typeface="Traditional Arabic" pitchFamily="18" charset="-78"/>
                <a:cs typeface="Traditional Arabic" pitchFamily="18" charset="-78"/>
              </a:rPr>
              <a:t>Strong Entity</a:t>
            </a:r>
            <a:endParaRPr lang="en-US" sz="3200" b="1">
              <a:solidFill>
                <a:srgbClr val="0000CC"/>
              </a:solidFill>
              <a:latin typeface="Traditional Arabic" pitchFamily="18" charset="-78"/>
              <a:cs typeface="Traditional Arabic" pitchFamily="18" charset="-78"/>
            </a:endParaRPr>
          </a:p>
        </p:txBody>
      </p:sp>
      <p:pic>
        <p:nvPicPr>
          <p:cNvPr id="12300" name="~PP33523.WAV">
            <a:hlinkClick r:id="" action="ppaction://media"/>
          </p:cNvPr>
          <p:cNvPicPr>
            <a:picLocks noRot="1" noChangeAspect="1" noChangeArrowheads="1"/>
          </p:cNvPicPr>
          <p:nvPr>
            <a:wavAudioFile r:embed="rId1" name="~PP3003.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1230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1230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lnSpc>
                <a:spcPct val="150000"/>
              </a:lnSpc>
            </a:pPr>
            <a:r>
              <a:rPr lang="ar-SA" sz="2800">
                <a:latin typeface="Traditional Arabic" pitchFamily="18" charset="-78"/>
                <a:cs typeface="Traditional Arabic" pitchFamily="18" charset="-78"/>
              </a:rPr>
              <a:t>بالنسبة للكيان الذي يحتوي خصائص ذات قيمة واحدة أو خاصية بسيطة، يتم تحويل الكيان إلى جدول جديد باسم الكيان وإضافة الخصائص المرتبطة بالكيان إلى الجدول الجديد.</a:t>
            </a:r>
          </a:p>
          <a:p>
            <a:pPr algn="just" rtl="1" eaLnBrk="1" hangingPunct="1">
              <a:lnSpc>
                <a:spcPct val="150000"/>
              </a:lnSpc>
            </a:pPr>
            <a:endParaRPr lang="ar-SA" sz="2800">
              <a:latin typeface="Traditional Arabic" pitchFamily="18" charset="-78"/>
              <a:cs typeface="Traditional Arabic" pitchFamily="18" charset="-78"/>
            </a:endParaRPr>
          </a:p>
          <a:p>
            <a:pPr algn="just" rtl="1" eaLnBrk="1" hangingPunct="1">
              <a:lnSpc>
                <a:spcPct val="150000"/>
              </a:lnSpc>
            </a:pPr>
            <a:endParaRPr lang="ar-SA" sz="2800">
              <a:latin typeface="Traditional Arabic" pitchFamily="18" charset="-78"/>
              <a:cs typeface="Traditional Arabic" pitchFamily="18" charset="-78"/>
            </a:endParaRPr>
          </a:p>
          <a:p>
            <a:pPr algn="just" rtl="1" eaLnBrk="1" hangingPunct="1">
              <a:lnSpc>
                <a:spcPct val="150000"/>
              </a:lnSpc>
            </a:pPr>
            <a:endParaRPr lang="ar-SA" sz="2800">
              <a:latin typeface="Traditional Arabic" pitchFamily="18" charset="-78"/>
              <a:cs typeface="Traditional Arabic" pitchFamily="18" charset="-78"/>
            </a:endParaRPr>
          </a:p>
          <a:p>
            <a:pPr algn="just" rtl="1" eaLnBrk="1" hangingPunct="1">
              <a:lnSpc>
                <a:spcPct val="150000"/>
              </a:lnSpc>
            </a:pPr>
            <a:r>
              <a:rPr lang="ar-SA" sz="2800">
                <a:latin typeface="Traditional Arabic" pitchFamily="18" charset="-78"/>
                <a:cs typeface="Traditional Arabic" pitchFamily="18" charset="-78"/>
              </a:rPr>
              <a:t>يتم تحويل مخطط علاقة الكيان </a:t>
            </a:r>
            <a:r>
              <a:rPr lang="en-US" sz="2800">
                <a:latin typeface="Traditional Arabic" pitchFamily="18" charset="-78"/>
                <a:cs typeface="Traditional Arabic" pitchFamily="18" charset="-78"/>
              </a:rPr>
              <a:t>ERD</a:t>
            </a:r>
            <a:r>
              <a:rPr lang="ar-SA" sz="2800">
                <a:latin typeface="Traditional Arabic" pitchFamily="18" charset="-78"/>
                <a:cs typeface="Traditional Arabic" pitchFamily="18" charset="-78"/>
              </a:rPr>
              <a:t> في الشكل السابق، إلى الجدول التالي:</a:t>
            </a:r>
          </a:p>
          <a:p>
            <a:pPr algn="just" rtl="1" eaLnBrk="1" hangingPunct="1">
              <a:lnSpc>
                <a:spcPct val="150000"/>
              </a:lnSpc>
            </a:pPr>
            <a:r>
              <a:rPr lang="ar-SA" sz="2800" b="1">
                <a:latin typeface="Traditional Arabic" pitchFamily="18" charset="-78"/>
                <a:cs typeface="Traditional Arabic" pitchFamily="18" charset="-78"/>
              </a:rPr>
              <a:t>جدول الطالب</a:t>
            </a:r>
            <a:r>
              <a:rPr lang="ar-SA" sz="2800">
                <a:latin typeface="Traditional Arabic" pitchFamily="18" charset="-78"/>
                <a:cs typeface="Traditional Arabic" pitchFamily="18" charset="-78"/>
              </a:rPr>
              <a:t> ( </a:t>
            </a:r>
            <a:r>
              <a:rPr lang="ar-SA" sz="2800" u="sng">
                <a:latin typeface="Traditional Arabic" pitchFamily="18" charset="-78"/>
                <a:cs typeface="Traditional Arabic" pitchFamily="18" charset="-78"/>
              </a:rPr>
              <a:t>رقم القيد</a:t>
            </a:r>
            <a:r>
              <a:rPr lang="ar-SA" sz="2800">
                <a:latin typeface="Traditional Arabic" pitchFamily="18" charset="-78"/>
                <a:cs typeface="Traditional Arabic" pitchFamily="18" charset="-78"/>
              </a:rPr>
              <a:t>، اسم الطالب، العنوان )</a:t>
            </a:r>
          </a:p>
        </p:txBody>
      </p:sp>
      <p:grpSp>
        <p:nvGrpSpPr>
          <p:cNvPr id="7171" name="Group 3"/>
          <p:cNvGrpSpPr>
            <a:grpSpLocks/>
          </p:cNvGrpSpPr>
          <p:nvPr/>
        </p:nvGrpSpPr>
        <p:grpSpPr bwMode="auto">
          <a:xfrm>
            <a:off x="2505075" y="2492375"/>
            <a:ext cx="4673600" cy="1368425"/>
            <a:chOff x="2499" y="6217"/>
            <a:chExt cx="6453" cy="1540"/>
          </a:xfrm>
        </p:grpSpPr>
        <p:sp>
          <p:nvSpPr>
            <p:cNvPr id="7174" name="Oval 4"/>
            <p:cNvSpPr>
              <a:spLocks noChangeArrowheads="1"/>
            </p:cNvSpPr>
            <p:nvPr/>
          </p:nvSpPr>
          <p:spPr bwMode="auto">
            <a:xfrm>
              <a:off x="2499" y="6317"/>
              <a:ext cx="1646" cy="598"/>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a:latin typeface="Calibri" pitchFamily="34" charset="0"/>
                  <a:ea typeface="Calibri" pitchFamily="34" charset="0"/>
                  <a:cs typeface="Traditional Arabic" pitchFamily="18" charset="-78"/>
                </a:rPr>
                <a:t>العنوان</a:t>
              </a:r>
              <a:endParaRPr lang="en-US" sz="2400">
                <a:latin typeface="Calibri" pitchFamily="34" charset="0"/>
                <a:ea typeface="Calibri" pitchFamily="34" charset="0"/>
                <a:cs typeface="Traditional Arabic" pitchFamily="18" charset="-78"/>
              </a:endParaRPr>
            </a:p>
          </p:txBody>
        </p:sp>
        <p:sp>
          <p:nvSpPr>
            <p:cNvPr id="7175" name="Oval 5"/>
            <p:cNvSpPr>
              <a:spLocks noChangeArrowheads="1"/>
            </p:cNvSpPr>
            <p:nvPr/>
          </p:nvSpPr>
          <p:spPr bwMode="auto">
            <a:xfrm>
              <a:off x="7306" y="6340"/>
              <a:ext cx="1646" cy="598"/>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600" u="sng">
                  <a:latin typeface="Calibri" pitchFamily="34" charset="0"/>
                  <a:ea typeface="Calibri" pitchFamily="34" charset="0"/>
                  <a:cs typeface="Traditional Arabic" pitchFamily="18" charset="-78"/>
                </a:rPr>
                <a:t>رقم القيد</a:t>
              </a:r>
              <a:endParaRPr lang="en-US" sz="2800">
                <a:latin typeface="Calibri" pitchFamily="34" charset="0"/>
                <a:ea typeface="Calibri" pitchFamily="34" charset="0"/>
                <a:cs typeface="Traditional Arabic" pitchFamily="18" charset="-78"/>
              </a:endParaRPr>
            </a:p>
          </p:txBody>
        </p:sp>
        <p:sp>
          <p:nvSpPr>
            <p:cNvPr id="7176" name="Oval 6"/>
            <p:cNvSpPr>
              <a:spLocks noChangeArrowheads="1"/>
            </p:cNvSpPr>
            <p:nvPr/>
          </p:nvSpPr>
          <p:spPr bwMode="auto">
            <a:xfrm>
              <a:off x="4862" y="6217"/>
              <a:ext cx="1646" cy="598"/>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a:latin typeface="Calibri" pitchFamily="34" charset="0"/>
                  <a:ea typeface="Calibri" pitchFamily="34" charset="0"/>
                  <a:cs typeface="Traditional Arabic" pitchFamily="18" charset="-78"/>
                </a:rPr>
                <a:t>اسم الطالب</a:t>
              </a:r>
              <a:endParaRPr lang="en-US" sz="2400">
                <a:latin typeface="Calibri" pitchFamily="34" charset="0"/>
                <a:ea typeface="Calibri" pitchFamily="34" charset="0"/>
                <a:cs typeface="Traditional Arabic" pitchFamily="18" charset="-78"/>
              </a:endParaRPr>
            </a:p>
          </p:txBody>
        </p:sp>
        <p:cxnSp>
          <p:nvCxnSpPr>
            <p:cNvPr id="7177" name="AutoShape 43"/>
            <p:cNvCxnSpPr>
              <a:cxnSpLocks noChangeShapeType="1"/>
            </p:cNvCxnSpPr>
            <p:nvPr/>
          </p:nvCxnSpPr>
          <p:spPr bwMode="auto">
            <a:xfrm>
              <a:off x="3192" y="6915"/>
              <a:ext cx="1179" cy="47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7178" name="AutoShape 44"/>
            <p:cNvCxnSpPr>
              <a:cxnSpLocks noChangeShapeType="1"/>
            </p:cNvCxnSpPr>
            <p:nvPr/>
          </p:nvCxnSpPr>
          <p:spPr bwMode="auto">
            <a:xfrm flipH="1">
              <a:off x="6953" y="6955"/>
              <a:ext cx="1307" cy="43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7179" name="AutoShape 45"/>
            <p:cNvCxnSpPr>
              <a:cxnSpLocks noChangeShapeType="1"/>
            </p:cNvCxnSpPr>
            <p:nvPr/>
          </p:nvCxnSpPr>
          <p:spPr bwMode="auto">
            <a:xfrm>
              <a:off x="5678" y="6815"/>
              <a:ext cx="0" cy="249"/>
            </a:xfrm>
            <a:prstGeom prst="straightConnector1">
              <a:avLst/>
            </a:prstGeom>
            <a:noFill/>
            <a:ln w="12700">
              <a:solidFill>
                <a:srgbClr val="000000"/>
              </a:solidFill>
              <a:round/>
              <a:headEnd/>
              <a:tailEnd/>
            </a:ln>
            <a:extLst>
              <a:ext uri="{909E8E84-426E-40DD-AFC4-6F175D3DCCD1}">
                <a14:hiddenFill xmlns:a14="http://schemas.microsoft.com/office/drawing/2010/main">
                  <a:noFill/>
                </a14:hiddenFill>
              </a:ext>
            </a:extLst>
          </p:spPr>
        </p:cxnSp>
        <p:sp>
          <p:nvSpPr>
            <p:cNvPr id="7180" name="Rectangle 10"/>
            <p:cNvSpPr>
              <a:spLocks noChangeArrowheads="1"/>
            </p:cNvSpPr>
            <p:nvPr/>
          </p:nvSpPr>
          <p:spPr bwMode="auto">
            <a:xfrm>
              <a:off x="4371" y="7064"/>
              <a:ext cx="2582" cy="693"/>
            </a:xfrm>
            <a:prstGeom prst="rect">
              <a:avLst/>
            </a:prstGeom>
            <a:solidFill>
              <a:srgbClr val="FFFFFF"/>
            </a:solidFill>
            <a:ln w="19050">
              <a:solidFill>
                <a:schemeClr val="accent1"/>
              </a:solidFill>
              <a:miter lim="800000"/>
              <a:headEnd/>
              <a:tailEnd/>
            </a:ln>
          </p:spPr>
          <p:txBody>
            <a:bodyPr/>
            <a:lstStyle/>
            <a:p>
              <a:pPr algn="ctr" rtl="1">
                <a:lnSpc>
                  <a:spcPct val="107000"/>
                </a:lnSpc>
                <a:spcAft>
                  <a:spcPts val="800"/>
                </a:spcAft>
              </a:pPr>
              <a:r>
                <a:rPr lang="ar-SA" sz="2400" b="1">
                  <a:latin typeface="Calibri" pitchFamily="34" charset="0"/>
                </a:rPr>
                <a:t>الطالب</a:t>
              </a:r>
              <a:endParaRPr lang="en-US">
                <a:latin typeface="Calibri" pitchFamily="34" charset="0"/>
              </a:endParaRPr>
            </a:p>
          </p:txBody>
        </p:sp>
      </p:grpSp>
      <p:sp>
        <p:nvSpPr>
          <p:cNvPr id="7172" name="Rectangle 2"/>
          <p:cNvSpPr txBox="1">
            <a:spLocks noChangeArrowheads="1"/>
          </p:cNvSpPr>
          <p:nvPr/>
        </p:nvSpPr>
        <p:spPr bwMode="auto">
          <a:xfrm>
            <a:off x="641350" y="2682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00CC"/>
                </a:solidFill>
                <a:latin typeface="Traditional Arabic" pitchFamily="18" charset="-78"/>
                <a:cs typeface="Traditional Arabic" pitchFamily="18" charset="-78"/>
              </a:rPr>
              <a:t>القاعدة 2: تحويل الخاصية ذات القيمة الأحادية </a:t>
            </a:r>
            <a:r>
              <a:rPr lang="en-GB" sz="3200" b="1">
                <a:solidFill>
                  <a:srgbClr val="0000CC"/>
                </a:solidFill>
                <a:latin typeface="Traditional Arabic" pitchFamily="18" charset="-78"/>
                <a:cs typeface="Traditional Arabic" pitchFamily="18" charset="-78"/>
              </a:rPr>
              <a:t>Single-Valued</a:t>
            </a:r>
            <a:endParaRPr lang="en-US" sz="3200" b="1">
              <a:solidFill>
                <a:srgbClr val="0000CC"/>
              </a:solidFill>
              <a:latin typeface="Traditional Arabic" pitchFamily="18" charset="-78"/>
              <a:cs typeface="Traditional Arabic" pitchFamily="18" charset="-78"/>
            </a:endParaRPr>
          </a:p>
        </p:txBody>
      </p:sp>
      <p:pic>
        <p:nvPicPr>
          <p:cNvPr id="14349" name="~PP33538.WAV">
            <a:hlinkClick r:id="" action="ppaction://media"/>
          </p:cNvPr>
          <p:cNvPicPr>
            <a:picLocks noRot="1" noChangeAspect="1" noChangeArrowheads="1"/>
          </p:cNvPicPr>
          <p:nvPr>
            <a:wavAudioFile r:embed="rId1" name="~PP3.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1434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1434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lnSpc>
                <a:spcPct val="150000"/>
              </a:lnSpc>
            </a:pPr>
            <a:r>
              <a:rPr lang="ar-SA" sz="2800">
                <a:latin typeface="Traditional Arabic" pitchFamily="18" charset="-78"/>
                <a:cs typeface="Traditional Arabic" pitchFamily="18" charset="-78"/>
              </a:rPr>
              <a:t>بالنسبة للكيان الذي يحتوي على الخاصية المركبة، يتم تحويل كل صفة من صفات الخاصية المركبة إلى عمود مستقل داخل الجدول.</a:t>
            </a:r>
          </a:p>
          <a:p>
            <a:pPr algn="just" rtl="1" eaLnBrk="1" hangingPunct="1">
              <a:lnSpc>
                <a:spcPct val="150000"/>
              </a:lnSpc>
            </a:pPr>
            <a:endParaRPr lang="ar-SA" sz="2800">
              <a:latin typeface="Traditional Arabic" pitchFamily="18" charset="-78"/>
              <a:cs typeface="Traditional Arabic" pitchFamily="18" charset="-78"/>
            </a:endParaRPr>
          </a:p>
          <a:p>
            <a:pPr algn="just" rtl="1" eaLnBrk="1" hangingPunct="1">
              <a:lnSpc>
                <a:spcPct val="150000"/>
              </a:lnSpc>
            </a:pPr>
            <a:endParaRPr lang="ar-SA" sz="2800">
              <a:latin typeface="Traditional Arabic" pitchFamily="18" charset="-78"/>
              <a:cs typeface="Traditional Arabic" pitchFamily="18" charset="-78"/>
            </a:endParaRPr>
          </a:p>
          <a:p>
            <a:pPr algn="just" rtl="1" eaLnBrk="1" hangingPunct="1">
              <a:lnSpc>
                <a:spcPct val="150000"/>
              </a:lnSpc>
            </a:pPr>
            <a:endParaRPr lang="ar-SA" sz="2800">
              <a:latin typeface="Traditional Arabic" pitchFamily="18" charset="-78"/>
              <a:cs typeface="Traditional Arabic" pitchFamily="18" charset="-78"/>
            </a:endParaRPr>
          </a:p>
          <a:p>
            <a:pPr algn="just" rtl="1" eaLnBrk="1" hangingPunct="1">
              <a:lnSpc>
                <a:spcPct val="150000"/>
              </a:lnSpc>
            </a:pPr>
            <a:r>
              <a:rPr lang="ar-SA" sz="2800">
                <a:latin typeface="Traditional Arabic" pitchFamily="18" charset="-78"/>
                <a:cs typeface="Traditional Arabic" pitchFamily="18" charset="-78"/>
              </a:rPr>
              <a:t>نلاحظ من الشكل خاصية اسم الطالب تعتبر خاصية مركبة لأنها تتألف من أكثر من خاصية</a:t>
            </a:r>
          </a:p>
          <a:p>
            <a:pPr algn="just" rtl="1" eaLnBrk="1" hangingPunct="1">
              <a:lnSpc>
                <a:spcPct val="150000"/>
              </a:lnSpc>
            </a:pPr>
            <a:r>
              <a:rPr lang="ar-SA" sz="2800">
                <a:latin typeface="Traditional Arabic" pitchFamily="18" charset="-78"/>
                <a:cs typeface="Traditional Arabic" pitchFamily="18" charset="-78"/>
              </a:rPr>
              <a:t>يتم تحويل مخطط علاقة الكيان في الشكل، إلى الجدول التالي:</a:t>
            </a:r>
          </a:p>
          <a:p>
            <a:pPr algn="just" rtl="1" eaLnBrk="1" hangingPunct="1">
              <a:lnSpc>
                <a:spcPct val="150000"/>
              </a:lnSpc>
            </a:pPr>
            <a:r>
              <a:rPr lang="ar-SA" sz="2800" b="1">
                <a:latin typeface="Traditional Arabic" pitchFamily="18" charset="-78"/>
                <a:cs typeface="Traditional Arabic" pitchFamily="18" charset="-78"/>
              </a:rPr>
              <a:t>جدول الطالب</a:t>
            </a:r>
            <a:r>
              <a:rPr lang="ar-SA" sz="2800">
                <a:latin typeface="Traditional Arabic" pitchFamily="18" charset="-78"/>
                <a:cs typeface="Traditional Arabic" pitchFamily="18" charset="-78"/>
              </a:rPr>
              <a:t> (</a:t>
            </a:r>
            <a:r>
              <a:rPr lang="ar-SA" sz="2800" u="sng">
                <a:latin typeface="Traditional Arabic" pitchFamily="18" charset="-78"/>
                <a:cs typeface="Traditional Arabic" pitchFamily="18" charset="-78"/>
              </a:rPr>
              <a:t>رقم القيد</a:t>
            </a:r>
            <a:r>
              <a:rPr lang="ar-SA" sz="2800">
                <a:latin typeface="Traditional Arabic" pitchFamily="18" charset="-78"/>
                <a:cs typeface="Traditional Arabic" pitchFamily="18" charset="-78"/>
              </a:rPr>
              <a:t>، الاسم الأول، اسم الأب، اللقب، العنوان)</a:t>
            </a:r>
            <a:endParaRPr lang="en-US" sz="2800">
              <a:latin typeface="Traditional Arabic" pitchFamily="18" charset="-78"/>
              <a:cs typeface="Traditional Arabic" pitchFamily="18" charset="-78"/>
            </a:endParaRPr>
          </a:p>
        </p:txBody>
      </p:sp>
      <p:sp>
        <p:nvSpPr>
          <p:cNvPr id="8195" name="Rectangle 2"/>
          <p:cNvSpPr txBox="1">
            <a:spLocks noChangeArrowheads="1"/>
          </p:cNvSpPr>
          <p:nvPr/>
        </p:nvSpPr>
        <p:spPr bwMode="auto">
          <a:xfrm>
            <a:off x="641350" y="2682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00CC"/>
                </a:solidFill>
                <a:latin typeface="Traditional Arabic" pitchFamily="18" charset="-78"/>
                <a:cs typeface="Traditional Arabic" pitchFamily="18" charset="-78"/>
              </a:rPr>
              <a:t>القاعدة 3: تحويل الخاصية المركبة </a:t>
            </a:r>
            <a:r>
              <a:rPr lang="en-GB" sz="3200" b="1">
                <a:solidFill>
                  <a:srgbClr val="0000CC"/>
                </a:solidFill>
                <a:latin typeface="Traditional Arabic" pitchFamily="18" charset="-78"/>
                <a:cs typeface="Traditional Arabic" pitchFamily="18" charset="-78"/>
              </a:rPr>
              <a:t>Composite</a:t>
            </a:r>
            <a:endParaRPr lang="en-US" sz="3200" b="1">
              <a:solidFill>
                <a:srgbClr val="0000CC"/>
              </a:solidFill>
              <a:latin typeface="Traditional Arabic" pitchFamily="18" charset="-78"/>
              <a:cs typeface="Traditional Arabic" pitchFamily="18" charset="-78"/>
            </a:endParaRPr>
          </a:p>
        </p:txBody>
      </p:sp>
      <p:grpSp>
        <p:nvGrpSpPr>
          <p:cNvPr id="8196" name="Group 12"/>
          <p:cNvGrpSpPr>
            <a:grpSpLocks/>
          </p:cNvGrpSpPr>
          <p:nvPr/>
        </p:nvGrpSpPr>
        <p:grpSpPr bwMode="auto">
          <a:xfrm>
            <a:off x="2360613" y="2349500"/>
            <a:ext cx="4670425" cy="2016125"/>
            <a:chOff x="2554" y="4537"/>
            <a:chExt cx="6543" cy="2496"/>
          </a:xfrm>
        </p:grpSpPr>
        <p:cxnSp>
          <p:nvCxnSpPr>
            <p:cNvPr id="8198" name="AutoShape 103"/>
            <p:cNvCxnSpPr>
              <a:cxnSpLocks noChangeShapeType="1"/>
            </p:cNvCxnSpPr>
            <p:nvPr/>
          </p:nvCxnSpPr>
          <p:spPr bwMode="auto">
            <a:xfrm flipH="1">
              <a:off x="6098" y="5108"/>
              <a:ext cx="1197" cy="413"/>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8199" name="Oval 14"/>
            <p:cNvSpPr>
              <a:spLocks noChangeArrowheads="1"/>
            </p:cNvSpPr>
            <p:nvPr/>
          </p:nvSpPr>
          <p:spPr bwMode="auto">
            <a:xfrm>
              <a:off x="3273" y="4565"/>
              <a:ext cx="1646" cy="598"/>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a:latin typeface="Calibri" pitchFamily="34" charset="0"/>
                  <a:ea typeface="Calibri" pitchFamily="34" charset="0"/>
                  <a:cs typeface="Traditional Arabic" pitchFamily="18" charset="-78"/>
                </a:rPr>
                <a:t>اللقب</a:t>
              </a:r>
              <a:endParaRPr lang="en-US" sz="2400">
                <a:latin typeface="Calibri" pitchFamily="34" charset="0"/>
                <a:ea typeface="Calibri" pitchFamily="34" charset="0"/>
                <a:cs typeface="Traditional Arabic" pitchFamily="18" charset="-78"/>
              </a:endParaRPr>
            </a:p>
          </p:txBody>
        </p:sp>
        <p:sp>
          <p:nvSpPr>
            <p:cNvPr id="8200" name="Oval 15"/>
            <p:cNvSpPr>
              <a:spLocks noChangeArrowheads="1"/>
            </p:cNvSpPr>
            <p:nvPr/>
          </p:nvSpPr>
          <p:spPr bwMode="auto">
            <a:xfrm>
              <a:off x="4986" y="4551"/>
              <a:ext cx="1646" cy="598"/>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a:latin typeface="Calibri" pitchFamily="34" charset="0"/>
                  <a:ea typeface="Calibri" pitchFamily="34" charset="0"/>
                  <a:cs typeface="Traditional Arabic" pitchFamily="18" charset="-78"/>
                </a:rPr>
                <a:t>اسم الأب</a:t>
              </a:r>
              <a:endParaRPr lang="en-US" sz="2400">
                <a:latin typeface="Calibri" pitchFamily="34" charset="0"/>
                <a:ea typeface="Calibri" pitchFamily="34" charset="0"/>
                <a:cs typeface="Traditional Arabic" pitchFamily="18" charset="-78"/>
              </a:endParaRPr>
            </a:p>
          </p:txBody>
        </p:sp>
        <p:sp>
          <p:nvSpPr>
            <p:cNvPr id="8201" name="Oval 16"/>
            <p:cNvSpPr>
              <a:spLocks noChangeArrowheads="1"/>
            </p:cNvSpPr>
            <p:nvPr/>
          </p:nvSpPr>
          <p:spPr bwMode="auto">
            <a:xfrm>
              <a:off x="6729" y="4537"/>
              <a:ext cx="1646" cy="598"/>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a:latin typeface="Calibri" pitchFamily="34" charset="0"/>
                  <a:ea typeface="Calibri" pitchFamily="34" charset="0"/>
                  <a:cs typeface="Traditional Arabic" pitchFamily="18" charset="-78"/>
                </a:rPr>
                <a:t>الاسم الاول</a:t>
              </a:r>
              <a:endParaRPr lang="en-US" sz="2400">
                <a:latin typeface="Calibri" pitchFamily="34" charset="0"/>
                <a:ea typeface="Calibri" pitchFamily="34" charset="0"/>
                <a:cs typeface="Traditional Arabic" pitchFamily="18" charset="-78"/>
              </a:endParaRPr>
            </a:p>
            <a:p>
              <a:pPr algn="ctr">
                <a:lnSpc>
                  <a:spcPct val="107000"/>
                </a:lnSpc>
                <a:spcAft>
                  <a:spcPts val="800"/>
                </a:spcAft>
              </a:pPr>
              <a:r>
                <a:rPr lang="en-GB" sz="800">
                  <a:latin typeface="Calibri" pitchFamily="34" charset="0"/>
                  <a:ea typeface="Calibri" pitchFamily="34" charset="0"/>
                  <a:cs typeface="Traditional Arabic" pitchFamily="18" charset="-78"/>
                </a:rPr>
                <a:t> </a:t>
              </a:r>
              <a:endParaRPr lang="en-US" sz="1100">
                <a:latin typeface="Calibri" pitchFamily="34" charset="0"/>
                <a:ea typeface="Calibri" pitchFamily="34" charset="0"/>
                <a:cs typeface="Traditional Arabic" pitchFamily="18" charset="-78"/>
              </a:endParaRPr>
            </a:p>
          </p:txBody>
        </p:sp>
        <p:sp>
          <p:nvSpPr>
            <p:cNvPr id="8202" name="Rectangle 17"/>
            <p:cNvSpPr>
              <a:spLocks noChangeArrowheads="1"/>
            </p:cNvSpPr>
            <p:nvPr/>
          </p:nvSpPr>
          <p:spPr bwMode="auto">
            <a:xfrm>
              <a:off x="4471" y="6340"/>
              <a:ext cx="2582" cy="693"/>
            </a:xfrm>
            <a:prstGeom prst="rect">
              <a:avLst/>
            </a:prstGeom>
            <a:solidFill>
              <a:srgbClr val="FFFFFF"/>
            </a:solidFill>
            <a:ln w="19050">
              <a:solidFill>
                <a:schemeClr val="accent1"/>
              </a:solidFill>
              <a:miter lim="800000"/>
              <a:headEnd/>
              <a:tailEnd/>
            </a:ln>
          </p:spPr>
          <p:txBody>
            <a:bodyPr/>
            <a:lstStyle/>
            <a:p>
              <a:pPr algn="ctr" rtl="1">
                <a:lnSpc>
                  <a:spcPct val="107000"/>
                </a:lnSpc>
                <a:spcAft>
                  <a:spcPts val="800"/>
                </a:spcAft>
              </a:pPr>
              <a:r>
                <a:rPr lang="ar-SA" sz="2400" b="1">
                  <a:latin typeface="Calibri" pitchFamily="34" charset="0"/>
                </a:rPr>
                <a:t>الطالب</a:t>
              </a:r>
              <a:endParaRPr lang="en-US">
                <a:latin typeface="Calibri" pitchFamily="34" charset="0"/>
              </a:endParaRPr>
            </a:p>
          </p:txBody>
        </p:sp>
        <p:sp>
          <p:nvSpPr>
            <p:cNvPr id="8203" name="Oval 18"/>
            <p:cNvSpPr>
              <a:spLocks noChangeArrowheads="1"/>
            </p:cNvSpPr>
            <p:nvPr/>
          </p:nvSpPr>
          <p:spPr bwMode="auto">
            <a:xfrm>
              <a:off x="2554" y="5593"/>
              <a:ext cx="1646" cy="598"/>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a:latin typeface="Calibri" pitchFamily="34" charset="0"/>
                  <a:ea typeface="Calibri" pitchFamily="34" charset="0"/>
                  <a:cs typeface="Traditional Arabic" pitchFamily="18" charset="-78"/>
                </a:rPr>
                <a:t>العنوان</a:t>
              </a:r>
              <a:endParaRPr lang="en-US" sz="2400">
                <a:latin typeface="Calibri" pitchFamily="34" charset="0"/>
                <a:ea typeface="Calibri" pitchFamily="34" charset="0"/>
                <a:cs typeface="Traditional Arabic" pitchFamily="18" charset="-78"/>
              </a:endParaRPr>
            </a:p>
            <a:p>
              <a:pPr algn="ctr">
                <a:lnSpc>
                  <a:spcPct val="107000"/>
                </a:lnSpc>
                <a:spcAft>
                  <a:spcPts val="800"/>
                </a:spcAft>
              </a:pPr>
              <a:r>
                <a:rPr lang="en-GB" sz="800">
                  <a:latin typeface="Calibri" pitchFamily="34" charset="0"/>
                  <a:ea typeface="Calibri" pitchFamily="34" charset="0"/>
                  <a:cs typeface="Traditional Arabic" pitchFamily="18" charset="-78"/>
                </a:rPr>
                <a:t> </a:t>
              </a:r>
              <a:endParaRPr lang="en-US" sz="1100">
                <a:latin typeface="Calibri" pitchFamily="34" charset="0"/>
                <a:ea typeface="Calibri" pitchFamily="34" charset="0"/>
                <a:cs typeface="Traditional Arabic" pitchFamily="18" charset="-78"/>
              </a:endParaRPr>
            </a:p>
          </p:txBody>
        </p:sp>
        <p:sp>
          <p:nvSpPr>
            <p:cNvPr id="8204" name="Oval 19"/>
            <p:cNvSpPr>
              <a:spLocks noChangeArrowheads="1"/>
            </p:cNvSpPr>
            <p:nvPr/>
          </p:nvSpPr>
          <p:spPr bwMode="auto">
            <a:xfrm>
              <a:off x="7451" y="5630"/>
              <a:ext cx="1646" cy="598"/>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u="sng">
                  <a:latin typeface="Calibri" pitchFamily="34" charset="0"/>
                  <a:ea typeface="Calibri" pitchFamily="34" charset="0"/>
                  <a:cs typeface="Traditional Arabic" pitchFamily="18" charset="-78"/>
                </a:rPr>
                <a:t>رقم القيد</a:t>
              </a:r>
              <a:endParaRPr lang="en-US" sz="2400">
                <a:latin typeface="Calibri" pitchFamily="34" charset="0"/>
                <a:ea typeface="Calibri" pitchFamily="34" charset="0"/>
                <a:cs typeface="Traditional Arabic" pitchFamily="18" charset="-78"/>
              </a:endParaRPr>
            </a:p>
          </p:txBody>
        </p:sp>
        <p:sp>
          <p:nvSpPr>
            <p:cNvPr id="8205" name="Oval 20"/>
            <p:cNvSpPr>
              <a:spLocks noChangeArrowheads="1"/>
            </p:cNvSpPr>
            <p:nvPr/>
          </p:nvSpPr>
          <p:spPr bwMode="auto">
            <a:xfrm>
              <a:off x="4962" y="5493"/>
              <a:ext cx="1646" cy="598"/>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a:latin typeface="Calibri" pitchFamily="34" charset="0"/>
                  <a:ea typeface="Calibri" pitchFamily="34" charset="0"/>
                  <a:cs typeface="Traditional Arabic" pitchFamily="18" charset="-78"/>
                </a:rPr>
                <a:t>اسم الطالب</a:t>
              </a:r>
              <a:endParaRPr lang="en-US" sz="2400">
                <a:latin typeface="Calibri" pitchFamily="34" charset="0"/>
                <a:ea typeface="Calibri" pitchFamily="34" charset="0"/>
                <a:cs typeface="Traditional Arabic" pitchFamily="18" charset="-78"/>
              </a:endParaRPr>
            </a:p>
          </p:txBody>
        </p:sp>
        <p:cxnSp>
          <p:nvCxnSpPr>
            <p:cNvPr id="8206" name="AutoShape 97"/>
            <p:cNvCxnSpPr>
              <a:cxnSpLocks noChangeShapeType="1"/>
            </p:cNvCxnSpPr>
            <p:nvPr/>
          </p:nvCxnSpPr>
          <p:spPr bwMode="auto">
            <a:xfrm>
              <a:off x="3292" y="6191"/>
              <a:ext cx="1179" cy="47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8207" name="AutoShape 98"/>
            <p:cNvCxnSpPr>
              <a:cxnSpLocks noChangeShapeType="1"/>
            </p:cNvCxnSpPr>
            <p:nvPr/>
          </p:nvCxnSpPr>
          <p:spPr bwMode="auto">
            <a:xfrm flipH="1">
              <a:off x="7053" y="6231"/>
              <a:ext cx="1307" cy="43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8208" name="AutoShape 99"/>
            <p:cNvCxnSpPr>
              <a:cxnSpLocks noChangeShapeType="1"/>
            </p:cNvCxnSpPr>
            <p:nvPr/>
          </p:nvCxnSpPr>
          <p:spPr bwMode="auto">
            <a:xfrm>
              <a:off x="5778" y="6091"/>
              <a:ext cx="0" cy="249"/>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cxnSp>
          <p:nvCxnSpPr>
            <p:cNvPr id="8209" name="AutoShape 100"/>
            <p:cNvCxnSpPr>
              <a:cxnSpLocks noChangeShapeType="1"/>
            </p:cNvCxnSpPr>
            <p:nvPr/>
          </p:nvCxnSpPr>
          <p:spPr bwMode="auto">
            <a:xfrm>
              <a:off x="4089" y="5164"/>
              <a:ext cx="1399" cy="344"/>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8210" name="AutoShape 102"/>
            <p:cNvCxnSpPr>
              <a:cxnSpLocks noChangeShapeType="1"/>
            </p:cNvCxnSpPr>
            <p:nvPr/>
          </p:nvCxnSpPr>
          <p:spPr bwMode="auto">
            <a:xfrm>
              <a:off x="5814" y="5149"/>
              <a:ext cx="0" cy="344"/>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grpSp>
      <p:pic>
        <p:nvPicPr>
          <p:cNvPr id="16402" name="~PP33616.WAV">
            <a:hlinkClick r:id="" action="ppaction://media"/>
          </p:cNvPr>
          <p:cNvPicPr>
            <a:picLocks noRot="1" noChangeAspect="1" noChangeArrowheads="1"/>
          </p:cNvPicPr>
          <p:nvPr>
            <a:wavAudioFile r:embed="rId1" name="~PP3372.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1640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1640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r>
              <a:rPr lang="ar-SA" sz="2800">
                <a:latin typeface="Traditional Arabic" pitchFamily="18" charset="-78"/>
                <a:cs typeface="Traditional Arabic" pitchFamily="18" charset="-78"/>
              </a:rPr>
              <a:t>توجد بعض الخصائص التي تحتوي على أكثر من قيمة بداخلها تسمى خاصية متعددة القيم. في الشكل التالي يحتوي كيان الطالب على خاصية البريد الإلكتروني وهي خاصية متعددة القيم، أي من الممكن أن يكون للطالب أكثر من بريد الإلكتروني والتي تم تمثيلها بشكل بيضاوي مزدوج في </a:t>
            </a:r>
            <a:r>
              <a:rPr lang="en-US" sz="2800">
                <a:latin typeface="Traditional Arabic" pitchFamily="18" charset="-78"/>
                <a:cs typeface="Traditional Arabic" pitchFamily="18" charset="-78"/>
              </a:rPr>
              <a:t>ERD</a:t>
            </a:r>
            <a:r>
              <a:rPr lang="ar-SA" sz="2800">
                <a:latin typeface="Traditional Arabic" pitchFamily="18" charset="-78"/>
                <a:cs typeface="Traditional Arabic" pitchFamily="18" charset="-78"/>
              </a:rPr>
              <a:t>.</a:t>
            </a:r>
          </a:p>
          <a:p>
            <a:pPr algn="just" rtl="1" eaLnBrk="1" hangingPunct="1"/>
            <a:endParaRPr lang="ar-SA"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a:p>
            <a:pPr algn="just" rtl="1" eaLnBrk="1" hangingPunct="1"/>
            <a:endParaRPr lang="ar-SA" sz="2800">
              <a:latin typeface="Traditional Arabic" pitchFamily="18" charset="-78"/>
              <a:cs typeface="Traditional Arabic" pitchFamily="18" charset="-78"/>
            </a:endParaRPr>
          </a:p>
          <a:p>
            <a:pPr algn="just" rtl="1" eaLnBrk="1" hangingPunct="1"/>
            <a:r>
              <a:rPr lang="ar-SA" sz="2800">
                <a:latin typeface="Traditional Arabic" pitchFamily="18" charset="-78"/>
                <a:cs typeface="Traditional Arabic" pitchFamily="18" charset="-78"/>
              </a:rPr>
              <a:t>يتم تحويل الشكل السابق إلى الجدولين التاليين:</a:t>
            </a:r>
          </a:p>
          <a:p>
            <a:pPr algn="just" rtl="1" eaLnBrk="1" hangingPunct="1"/>
            <a:r>
              <a:rPr lang="ar-SA" sz="2400" b="1">
                <a:latin typeface="Traditional Arabic" pitchFamily="18" charset="-78"/>
                <a:cs typeface="Traditional Arabic" pitchFamily="18" charset="-78"/>
              </a:rPr>
              <a:t>جدول الطالب</a:t>
            </a:r>
            <a:r>
              <a:rPr lang="ar-SA" sz="2400">
                <a:latin typeface="Traditional Arabic" pitchFamily="18" charset="-78"/>
                <a:cs typeface="Traditional Arabic" pitchFamily="18" charset="-78"/>
              </a:rPr>
              <a:t> (</a:t>
            </a:r>
            <a:r>
              <a:rPr lang="ar-SA" sz="2400" u="sng">
                <a:latin typeface="Traditional Arabic" pitchFamily="18" charset="-78"/>
                <a:cs typeface="Traditional Arabic" pitchFamily="18" charset="-78"/>
              </a:rPr>
              <a:t>رقم القيد</a:t>
            </a:r>
            <a:r>
              <a:rPr lang="ar-SA" sz="2400">
                <a:latin typeface="Traditional Arabic" pitchFamily="18" charset="-78"/>
                <a:cs typeface="Traditional Arabic" pitchFamily="18" charset="-78"/>
              </a:rPr>
              <a:t>، الاسم)</a:t>
            </a:r>
            <a:endParaRPr lang="en-US" sz="2400">
              <a:latin typeface="Traditional Arabic" pitchFamily="18" charset="-78"/>
              <a:cs typeface="Traditional Arabic" pitchFamily="18" charset="-78"/>
            </a:endParaRPr>
          </a:p>
          <a:p>
            <a:pPr algn="just" rtl="1" eaLnBrk="1" hangingPunct="1"/>
            <a:r>
              <a:rPr lang="ar-SA" sz="2400" b="1">
                <a:latin typeface="Traditional Arabic" pitchFamily="18" charset="-78"/>
                <a:cs typeface="Traditional Arabic" pitchFamily="18" charset="-78"/>
              </a:rPr>
              <a:t>جدول البريد الإلكتروني</a:t>
            </a:r>
            <a:r>
              <a:rPr lang="ar-SA" sz="2400">
                <a:latin typeface="Traditional Arabic" pitchFamily="18" charset="-78"/>
                <a:cs typeface="Traditional Arabic" pitchFamily="18" charset="-78"/>
              </a:rPr>
              <a:t> (</a:t>
            </a:r>
            <a:r>
              <a:rPr lang="ar-SA" sz="2400" u="sng">
                <a:latin typeface="Traditional Arabic" pitchFamily="18" charset="-78"/>
                <a:cs typeface="Traditional Arabic" pitchFamily="18" charset="-78"/>
              </a:rPr>
              <a:t>رقم القيد , البريد الإلكتروني</a:t>
            </a:r>
            <a:r>
              <a:rPr lang="ar-SA" sz="2400">
                <a:latin typeface="Traditional Arabic" pitchFamily="18" charset="-78"/>
                <a:cs typeface="Traditional Arabic" pitchFamily="18" charset="-78"/>
              </a:rPr>
              <a:t>)</a:t>
            </a:r>
            <a:endParaRPr lang="en-US" sz="2400">
              <a:latin typeface="Traditional Arabic" pitchFamily="18" charset="-78"/>
              <a:cs typeface="Traditional Arabic" pitchFamily="18" charset="-78"/>
            </a:endParaRPr>
          </a:p>
          <a:p>
            <a:pPr algn="just" rtl="1" eaLnBrk="1" hangingPunct="1"/>
            <a:endParaRPr lang="en-US" sz="2800">
              <a:latin typeface="Traditional Arabic" pitchFamily="18" charset="-78"/>
              <a:cs typeface="Traditional Arabic" pitchFamily="18" charset="-78"/>
            </a:endParaRPr>
          </a:p>
        </p:txBody>
      </p:sp>
      <p:sp>
        <p:nvSpPr>
          <p:cNvPr id="9219" name="Rectangle 2"/>
          <p:cNvSpPr txBox="1">
            <a:spLocks noChangeArrowheads="1"/>
          </p:cNvSpPr>
          <p:nvPr/>
        </p:nvSpPr>
        <p:spPr bwMode="auto">
          <a:xfrm>
            <a:off x="641350" y="2682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00CC"/>
                </a:solidFill>
                <a:latin typeface="Traditional Arabic" pitchFamily="18" charset="-78"/>
                <a:cs typeface="Traditional Arabic" pitchFamily="18" charset="-78"/>
              </a:rPr>
              <a:t>القاعدة 4: تحويل الخاصية متعددة القيم </a:t>
            </a:r>
            <a:r>
              <a:rPr lang="en-GB" sz="3200" b="1">
                <a:solidFill>
                  <a:srgbClr val="0000CC"/>
                </a:solidFill>
                <a:latin typeface="Traditional Arabic" pitchFamily="18" charset="-78"/>
                <a:cs typeface="Traditional Arabic" pitchFamily="18" charset="-78"/>
              </a:rPr>
              <a:t>Multi</a:t>
            </a:r>
            <a:r>
              <a:rPr lang="en-US" sz="3200" b="1">
                <a:solidFill>
                  <a:srgbClr val="0000CC"/>
                </a:solidFill>
                <a:latin typeface="Traditional Arabic" pitchFamily="18" charset="-78"/>
                <a:cs typeface="Traditional Arabic" pitchFamily="18" charset="-78"/>
              </a:rPr>
              <a:t>-</a:t>
            </a:r>
            <a:r>
              <a:rPr lang="en-GB" sz="3200" b="1">
                <a:solidFill>
                  <a:srgbClr val="0000CC"/>
                </a:solidFill>
                <a:latin typeface="Traditional Arabic" pitchFamily="18" charset="-78"/>
                <a:cs typeface="Traditional Arabic" pitchFamily="18" charset="-78"/>
              </a:rPr>
              <a:t>Valued</a:t>
            </a:r>
            <a:endParaRPr lang="en-US" sz="3200" b="1">
              <a:solidFill>
                <a:srgbClr val="0000CC"/>
              </a:solidFill>
              <a:latin typeface="Traditional Arabic" pitchFamily="18" charset="-78"/>
              <a:cs typeface="Traditional Arabic" pitchFamily="18" charset="-78"/>
            </a:endParaRPr>
          </a:p>
        </p:txBody>
      </p:sp>
      <p:grpSp>
        <p:nvGrpSpPr>
          <p:cNvPr id="9220" name="Group 26"/>
          <p:cNvGrpSpPr>
            <a:grpSpLocks/>
          </p:cNvGrpSpPr>
          <p:nvPr/>
        </p:nvGrpSpPr>
        <p:grpSpPr bwMode="auto">
          <a:xfrm>
            <a:off x="2325688" y="2781300"/>
            <a:ext cx="4714875" cy="1350963"/>
            <a:chOff x="76200" y="0"/>
            <a:chExt cx="4102735" cy="973455"/>
          </a:xfrm>
        </p:grpSpPr>
        <p:sp>
          <p:nvSpPr>
            <p:cNvPr id="9224" name="Rectangle 27"/>
            <p:cNvSpPr>
              <a:spLocks noChangeArrowheads="1"/>
            </p:cNvSpPr>
            <p:nvPr/>
          </p:nvSpPr>
          <p:spPr bwMode="auto">
            <a:xfrm>
              <a:off x="1276350" y="533400"/>
              <a:ext cx="1639570" cy="440055"/>
            </a:xfrm>
            <a:prstGeom prst="rect">
              <a:avLst/>
            </a:prstGeom>
            <a:solidFill>
              <a:srgbClr val="FFFFFF"/>
            </a:solidFill>
            <a:ln w="19050">
              <a:solidFill>
                <a:schemeClr val="accent1"/>
              </a:solidFill>
              <a:miter lim="800000"/>
              <a:headEnd/>
              <a:tailEnd/>
            </a:ln>
          </p:spPr>
          <p:txBody>
            <a:bodyPr/>
            <a:lstStyle/>
            <a:p>
              <a:pPr algn="ctr" rtl="1">
                <a:lnSpc>
                  <a:spcPct val="107000"/>
                </a:lnSpc>
                <a:spcAft>
                  <a:spcPts val="800"/>
                </a:spcAft>
              </a:pPr>
              <a:r>
                <a:rPr lang="ar-SA" sz="2400" b="1">
                  <a:latin typeface="Calibri" pitchFamily="34" charset="0"/>
                </a:rPr>
                <a:t>الطالب</a:t>
              </a:r>
              <a:endParaRPr lang="en-US">
                <a:latin typeface="Calibri" pitchFamily="34" charset="0"/>
              </a:endParaRPr>
            </a:p>
          </p:txBody>
        </p:sp>
        <p:sp>
          <p:nvSpPr>
            <p:cNvPr id="9225" name="Oval 28"/>
            <p:cNvSpPr>
              <a:spLocks noChangeArrowheads="1"/>
            </p:cNvSpPr>
            <p:nvPr/>
          </p:nvSpPr>
          <p:spPr bwMode="auto">
            <a:xfrm>
              <a:off x="3133725" y="85725"/>
              <a:ext cx="104521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u="sng">
                  <a:latin typeface="Calibri" pitchFamily="34" charset="0"/>
                  <a:ea typeface="Calibri" pitchFamily="34" charset="0"/>
                  <a:cs typeface="Traditional Arabic" pitchFamily="18" charset="-78"/>
                </a:rPr>
                <a:t>رقم القيد</a:t>
              </a:r>
              <a:endParaRPr lang="en-US" sz="2400">
                <a:latin typeface="Calibri" pitchFamily="34" charset="0"/>
                <a:ea typeface="Calibri" pitchFamily="34" charset="0"/>
                <a:cs typeface="Traditional Arabic" pitchFamily="18" charset="-78"/>
              </a:endParaRPr>
            </a:p>
          </p:txBody>
        </p:sp>
        <p:sp>
          <p:nvSpPr>
            <p:cNvPr id="9226" name="Oval 29"/>
            <p:cNvSpPr>
              <a:spLocks noChangeArrowheads="1"/>
            </p:cNvSpPr>
            <p:nvPr/>
          </p:nvSpPr>
          <p:spPr bwMode="auto">
            <a:xfrm>
              <a:off x="1590675" y="0"/>
              <a:ext cx="1045210" cy="379730"/>
            </a:xfrm>
            <a:prstGeom prst="ellipse">
              <a:avLst/>
            </a:prstGeom>
            <a:solidFill>
              <a:srgbClr val="FFFFFF"/>
            </a:solidFill>
            <a:ln w="9525">
              <a:solidFill>
                <a:schemeClr val="accent1"/>
              </a:solidFill>
              <a:round/>
              <a:headEnd/>
              <a:tailEnd/>
            </a:ln>
          </p:spPr>
          <p:txBody>
            <a:bodyPr/>
            <a:lstStyle/>
            <a:p>
              <a:pPr algn="ctr" rtl="1">
                <a:lnSpc>
                  <a:spcPct val="107000"/>
                </a:lnSpc>
                <a:spcAft>
                  <a:spcPts val="800"/>
                </a:spcAft>
              </a:pPr>
              <a:r>
                <a:rPr lang="ar-SA" sz="1400">
                  <a:latin typeface="Calibri" pitchFamily="34" charset="0"/>
                  <a:ea typeface="Calibri" pitchFamily="34" charset="0"/>
                  <a:cs typeface="Traditional Arabic" pitchFamily="18" charset="-78"/>
                </a:rPr>
                <a:t>الاسم</a:t>
              </a:r>
              <a:endParaRPr lang="en-US" sz="2400">
                <a:latin typeface="Calibri" pitchFamily="34" charset="0"/>
                <a:ea typeface="Calibri" pitchFamily="34" charset="0"/>
                <a:cs typeface="Traditional Arabic" pitchFamily="18" charset="-78"/>
              </a:endParaRPr>
            </a:p>
          </p:txBody>
        </p:sp>
        <p:cxnSp>
          <p:nvCxnSpPr>
            <p:cNvPr id="9227" name="AutoShape 110"/>
            <p:cNvCxnSpPr>
              <a:cxnSpLocks noChangeShapeType="1"/>
            </p:cNvCxnSpPr>
            <p:nvPr/>
          </p:nvCxnSpPr>
          <p:spPr bwMode="auto">
            <a:xfrm>
              <a:off x="523875" y="447675"/>
              <a:ext cx="748665" cy="30162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9228" name="AutoShape 111"/>
            <p:cNvCxnSpPr>
              <a:cxnSpLocks noChangeShapeType="1"/>
            </p:cNvCxnSpPr>
            <p:nvPr/>
          </p:nvCxnSpPr>
          <p:spPr bwMode="auto">
            <a:xfrm flipH="1">
              <a:off x="2914650" y="466725"/>
              <a:ext cx="829945" cy="27622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9229" name="AutoShape 112"/>
            <p:cNvCxnSpPr>
              <a:cxnSpLocks noChangeShapeType="1"/>
            </p:cNvCxnSpPr>
            <p:nvPr/>
          </p:nvCxnSpPr>
          <p:spPr bwMode="auto">
            <a:xfrm>
              <a:off x="2105025" y="381000"/>
              <a:ext cx="0" cy="158115"/>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grpSp>
          <p:nvGrpSpPr>
            <p:cNvPr id="9230" name="Group 33"/>
            <p:cNvGrpSpPr>
              <a:grpSpLocks/>
            </p:cNvGrpSpPr>
            <p:nvPr/>
          </p:nvGrpSpPr>
          <p:grpSpPr bwMode="auto">
            <a:xfrm>
              <a:off x="76200" y="57150"/>
              <a:ext cx="963930" cy="379730"/>
              <a:chOff x="76200" y="0"/>
              <a:chExt cx="963930" cy="379730"/>
            </a:xfrm>
          </p:grpSpPr>
          <p:sp>
            <p:nvSpPr>
              <p:cNvPr id="9231" name="Oval 34"/>
              <p:cNvSpPr>
                <a:spLocks noChangeArrowheads="1"/>
              </p:cNvSpPr>
              <p:nvPr/>
            </p:nvSpPr>
            <p:spPr bwMode="auto">
              <a:xfrm>
                <a:off x="76200" y="0"/>
                <a:ext cx="96393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en-GB" sz="800">
                    <a:latin typeface="Calibri" pitchFamily="34" charset="0"/>
                  </a:rPr>
                  <a:t> </a:t>
                </a:r>
                <a:endParaRPr lang="en-US" sz="1100">
                  <a:latin typeface="Calibri" pitchFamily="34" charset="0"/>
                </a:endParaRPr>
              </a:p>
            </p:txBody>
          </p:sp>
          <p:sp>
            <p:nvSpPr>
              <p:cNvPr id="9232" name="Oval 35"/>
              <p:cNvSpPr>
                <a:spLocks noChangeArrowheads="1"/>
              </p:cNvSpPr>
              <p:nvPr/>
            </p:nvSpPr>
            <p:spPr bwMode="auto">
              <a:xfrm>
                <a:off x="171450" y="19050"/>
                <a:ext cx="774065" cy="344805"/>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100">
                    <a:latin typeface="Calibri" pitchFamily="34" charset="0"/>
                    <a:ea typeface="Calibri" pitchFamily="34" charset="0"/>
                    <a:cs typeface="Traditional Arabic" pitchFamily="18" charset="-78"/>
                  </a:rPr>
                  <a:t>بريد إلكتروني</a:t>
                </a:r>
                <a:endParaRPr lang="en-US">
                  <a:latin typeface="Calibri" pitchFamily="34" charset="0"/>
                  <a:ea typeface="Calibri" pitchFamily="34" charset="0"/>
                  <a:cs typeface="Traditional Arabic" pitchFamily="18" charset="-78"/>
                </a:endParaRPr>
              </a:p>
            </p:txBody>
          </p:sp>
        </p:grpSp>
      </p:grpSp>
      <p:pic>
        <p:nvPicPr>
          <p:cNvPr id="9221" name="Picture 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15950" y="4652963"/>
            <a:ext cx="4049713" cy="1657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2" name="Line 15"/>
          <p:cNvSpPr>
            <a:spLocks noChangeShapeType="1"/>
          </p:cNvSpPr>
          <p:nvPr/>
        </p:nvSpPr>
        <p:spPr bwMode="auto">
          <a:xfrm flipH="1">
            <a:off x="6103938" y="5734050"/>
            <a:ext cx="865187"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pic>
        <p:nvPicPr>
          <p:cNvPr id="18449" name="~PP23632.WAV">
            <a:hlinkClick r:id="" action="ppaction://media"/>
          </p:cNvPr>
          <p:cNvPicPr>
            <a:picLocks noRot="1" noChangeAspect="1" noChangeArrowheads="1"/>
          </p:cNvPicPr>
          <p:nvPr>
            <a:wavAudioFile r:embed="rId1" name="~PP2757.WAV"/>
          </p:nvPr>
        </p:nvPicPr>
        <p:blipFill>
          <a:blip r:embed="rId5">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1844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1844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just" rtl="1" eaLnBrk="1" hangingPunct="1"/>
            <a:r>
              <a:rPr lang="ar-SA" sz="2800" b="1">
                <a:latin typeface="Traditional Arabic" pitchFamily="18" charset="-78"/>
                <a:cs typeface="Traditional Arabic" pitchFamily="18" charset="-78"/>
              </a:rPr>
              <a:t>الصفة المشتقة</a:t>
            </a:r>
            <a:r>
              <a:rPr lang="en-GB" sz="2800" b="1">
                <a:latin typeface="Traditional Arabic" pitchFamily="18" charset="-78"/>
                <a:cs typeface="Traditional Arabic" pitchFamily="18" charset="-78"/>
              </a:rPr>
              <a:t>Derived Attribute</a:t>
            </a:r>
            <a:r>
              <a:rPr lang="en-GB" sz="2800">
                <a:latin typeface="Traditional Arabic" pitchFamily="18" charset="-78"/>
                <a:cs typeface="Traditional Arabic" pitchFamily="18" charset="-78"/>
              </a:rPr>
              <a:t> </a:t>
            </a:r>
            <a:r>
              <a:rPr lang="ar-SA" sz="2800">
                <a:latin typeface="Traditional Arabic" pitchFamily="18" charset="-78"/>
                <a:cs typeface="Traditional Arabic" pitchFamily="18" charset="-78"/>
              </a:rPr>
              <a:t> هي الصفة التي يتم حساب قيمتها أو اشتقاقها من صفات أخرى موجودة معها في نفس الكيان. لا يتم تحويل الصفة المشتقة إلى خاصية في الجدول داخل قاعدة البيانات، لأنه يمكن اشتقاقها بتنفيذ استفسار </a:t>
            </a:r>
            <a:r>
              <a:rPr lang="en-US" sz="2800">
                <a:latin typeface="Traditional Arabic" pitchFamily="18" charset="-78"/>
                <a:cs typeface="Traditional Arabic" pitchFamily="18" charset="-78"/>
              </a:rPr>
              <a:t>Query </a:t>
            </a:r>
            <a:r>
              <a:rPr lang="ar-SA" sz="2800">
                <a:latin typeface="Traditional Arabic" pitchFamily="18" charset="-78"/>
                <a:cs typeface="Traditional Arabic" pitchFamily="18" charset="-78"/>
              </a:rPr>
              <a:t>أو خوارزمية.</a:t>
            </a:r>
            <a:endParaRPr lang="en-US" sz="2800">
              <a:latin typeface="Traditional Arabic" pitchFamily="18" charset="-78"/>
              <a:cs typeface="Traditional Arabic" pitchFamily="18" charset="-78"/>
            </a:endParaRPr>
          </a:p>
          <a:p>
            <a:pPr algn="just" rtl="1" eaLnBrk="1" hangingPunct="1"/>
            <a:r>
              <a:rPr lang="ar-SA" sz="2800">
                <a:latin typeface="Traditional Arabic" pitchFamily="18" charset="-78"/>
                <a:cs typeface="Traditional Arabic" pitchFamily="18" charset="-78"/>
              </a:rPr>
              <a:t>بالنسبة لخاصية العمر تكون صفة مشتقة إذا وجدت معها خاصية تاريخ الميلاد في نفس الكيان، وإلا فإنها تعتبر صفة بسيطة. أنظر الشكل.</a:t>
            </a:r>
            <a:endParaRPr lang="en-US" sz="2800">
              <a:latin typeface="Traditional Arabic" pitchFamily="18" charset="-78"/>
              <a:cs typeface="Traditional Arabic" pitchFamily="18" charset="-78"/>
            </a:endParaRPr>
          </a:p>
          <a:p>
            <a:pPr algn="just" rtl="1" eaLnBrk="1" hangingPunct="1"/>
            <a:endParaRPr lang="en-US" sz="2800">
              <a:latin typeface="Traditional Arabic" pitchFamily="18" charset="-78"/>
              <a:cs typeface="Traditional Arabic" pitchFamily="18" charset="-78"/>
            </a:endParaRPr>
          </a:p>
          <a:p>
            <a:pPr algn="just" rtl="1" eaLnBrk="1" hangingPunct="1"/>
            <a:endParaRPr lang="en-US" sz="2800">
              <a:latin typeface="Traditional Arabic" pitchFamily="18" charset="-78"/>
              <a:cs typeface="Traditional Arabic" pitchFamily="18" charset="-78"/>
            </a:endParaRPr>
          </a:p>
          <a:p>
            <a:pPr algn="just" rtl="1" eaLnBrk="1" hangingPunct="1"/>
            <a:endParaRPr lang="en-US" sz="2800">
              <a:latin typeface="Traditional Arabic" pitchFamily="18" charset="-78"/>
              <a:cs typeface="Traditional Arabic" pitchFamily="18" charset="-78"/>
            </a:endParaRPr>
          </a:p>
          <a:p>
            <a:pPr algn="just" rtl="1" eaLnBrk="1" hangingPunct="1"/>
            <a:r>
              <a:rPr lang="ar-SA" sz="2800">
                <a:latin typeface="Traditional Arabic" pitchFamily="18" charset="-78"/>
                <a:cs typeface="Traditional Arabic" pitchFamily="18" charset="-78"/>
              </a:rPr>
              <a:t>يتم تحويل الشكل السابق إلى الجدول التالي:</a:t>
            </a:r>
            <a:endParaRPr lang="en-US" sz="2800">
              <a:latin typeface="Traditional Arabic" pitchFamily="18" charset="-78"/>
              <a:cs typeface="Traditional Arabic" pitchFamily="18" charset="-78"/>
            </a:endParaRPr>
          </a:p>
          <a:p>
            <a:pPr algn="just" rtl="1" eaLnBrk="1" hangingPunct="1"/>
            <a:r>
              <a:rPr lang="ar-SA" sz="2800" b="1">
                <a:latin typeface="Traditional Arabic" pitchFamily="18" charset="-78"/>
                <a:cs typeface="Traditional Arabic" pitchFamily="18" charset="-78"/>
              </a:rPr>
              <a:t>جدول الطالب</a:t>
            </a:r>
            <a:r>
              <a:rPr lang="ar-SA" sz="2800">
                <a:latin typeface="Traditional Arabic" pitchFamily="18" charset="-78"/>
                <a:cs typeface="Traditional Arabic" pitchFamily="18" charset="-78"/>
              </a:rPr>
              <a:t> (</a:t>
            </a:r>
            <a:r>
              <a:rPr lang="ar-SA" sz="2800" u="sng">
                <a:latin typeface="Traditional Arabic" pitchFamily="18" charset="-78"/>
                <a:cs typeface="Traditional Arabic" pitchFamily="18" charset="-78"/>
              </a:rPr>
              <a:t>رقم القيد</a:t>
            </a:r>
            <a:r>
              <a:rPr lang="ar-SA" sz="2800">
                <a:latin typeface="Traditional Arabic" pitchFamily="18" charset="-78"/>
                <a:cs typeface="Traditional Arabic" pitchFamily="18" charset="-78"/>
              </a:rPr>
              <a:t>، تاريخ الميلاد)</a:t>
            </a:r>
            <a:endParaRPr lang="en-US" sz="2800">
              <a:latin typeface="Traditional Arabic" pitchFamily="18" charset="-78"/>
              <a:cs typeface="Traditional Arabic" pitchFamily="18" charset="-78"/>
            </a:endParaRPr>
          </a:p>
          <a:p>
            <a:pPr algn="just" rtl="1" eaLnBrk="1" hangingPunct="1"/>
            <a:endParaRPr lang="en-US" sz="2800">
              <a:latin typeface="Traditional Arabic" pitchFamily="18" charset="-78"/>
              <a:cs typeface="Traditional Arabic" pitchFamily="18" charset="-78"/>
            </a:endParaRPr>
          </a:p>
        </p:txBody>
      </p:sp>
      <p:sp>
        <p:nvSpPr>
          <p:cNvPr id="10243" name="Rectangle 2"/>
          <p:cNvSpPr txBox="1">
            <a:spLocks noChangeArrowheads="1"/>
          </p:cNvSpPr>
          <p:nvPr/>
        </p:nvSpPr>
        <p:spPr bwMode="auto">
          <a:xfrm>
            <a:off x="641350" y="268288"/>
            <a:ext cx="8928100" cy="75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rtl="1" eaLnBrk="1" hangingPunct="1"/>
            <a:r>
              <a:rPr lang="ar-SA" sz="3200" b="1">
                <a:solidFill>
                  <a:srgbClr val="0000CC"/>
                </a:solidFill>
                <a:latin typeface="Traditional Arabic" pitchFamily="18" charset="-78"/>
                <a:cs typeface="Traditional Arabic" pitchFamily="18" charset="-78"/>
              </a:rPr>
              <a:t>القاعدة 4: تحويل الخاصية متعددة القيم </a:t>
            </a:r>
            <a:r>
              <a:rPr lang="en-GB" sz="3200" b="1">
                <a:solidFill>
                  <a:srgbClr val="0000CC"/>
                </a:solidFill>
                <a:latin typeface="Traditional Arabic" pitchFamily="18" charset="-78"/>
                <a:cs typeface="Traditional Arabic" pitchFamily="18" charset="-78"/>
              </a:rPr>
              <a:t>Multi</a:t>
            </a:r>
            <a:r>
              <a:rPr lang="en-US" sz="3200" b="1">
                <a:solidFill>
                  <a:srgbClr val="0000CC"/>
                </a:solidFill>
                <a:latin typeface="Traditional Arabic" pitchFamily="18" charset="-78"/>
                <a:cs typeface="Traditional Arabic" pitchFamily="18" charset="-78"/>
              </a:rPr>
              <a:t>-</a:t>
            </a:r>
            <a:r>
              <a:rPr lang="en-GB" sz="3200" b="1">
                <a:solidFill>
                  <a:srgbClr val="0000CC"/>
                </a:solidFill>
                <a:latin typeface="Traditional Arabic" pitchFamily="18" charset="-78"/>
                <a:cs typeface="Traditional Arabic" pitchFamily="18" charset="-78"/>
              </a:rPr>
              <a:t>Valued</a:t>
            </a:r>
            <a:endParaRPr lang="en-US" sz="3200" b="1">
              <a:solidFill>
                <a:srgbClr val="0000CC"/>
              </a:solidFill>
              <a:latin typeface="Traditional Arabic" pitchFamily="18" charset="-78"/>
              <a:cs typeface="Traditional Arabic" pitchFamily="18" charset="-78"/>
            </a:endParaRPr>
          </a:p>
        </p:txBody>
      </p:sp>
      <p:grpSp>
        <p:nvGrpSpPr>
          <p:cNvPr id="10244" name="Group 14"/>
          <p:cNvGrpSpPr>
            <a:grpSpLocks/>
          </p:cNvGrpSpPr>
          <p:nvPr/>
        </p:nvGrpSpPr>
        <p:grpSpPr bwMode="auto">
          <a:xfrm>
            <a:off x="2889250" y="3716338"/>
            <a:ext cx="4127500" cy="977900"/>
            <a:chOff x="2695" y="4800"/>
            <a:chExt cx="6498" cy="1540"/>
          </a:xfrm>
        </p:grpSpPr>
        <p:sp>
          <p:nvSpPr>
            <p:cNvPr id="10246" name="Rectangle 15"/>
            <p:cNvSpPr>
              <a:spLocks noChangeArrowheads="1"/>
            </p:cNvSpPr>
            <p:nvPr/>
          </p:nvSpPr>
          <p:spPr bwMode="auto">
            <a:xfrm>
              <a:off x="4597" y="5647"/>
              <a:ext cx="2582" cy="693"/>
            </a:xfrm>
            <a:prstGeom prst="rect">
              <a:avLst/>
            </a:prstGeom>
            <a:solidFill>
              <a:srgbClr val="FFFFFF"/>
            </a:solidFill>
            <a:ln w="19050">
              <a:solidFill>
                <a:schemeClr val="accent1"/>
              </a:solidFill>
              <a:miter lim="800000"/>
              <a:headEnd/>
              <a:tailEnd/>
            </a:ln>
          </p:spPr>
          <p:txBody>
            <a:bodyPr/>
            <a:lstStyle/>
            <a:p>
              <a:pPr algn="ctr" rtl="1">
                <a:lnSpc>
                  <a:spcPct val="107000"/>
                </a:lnSpc>
                <a:spcAft>
                  <a:spcPts val="800"/>
                </a:spcAft>
              </a:pPr>
              <a:r>
                <a:rPr lang="ar-SA" sz="2400" b="1">
                  <a:latin typeface="Calibri" pitchFamily="34" charset="0"/>
                </a:rPr>
                <a:t>الطالب</a:t>
              </a:r>
              <a:endParaRPr lang="en-US">
                <a:latin typeface="Calibri" pitchFamily="34" charset="0"/>
              </a:endParaRPr>
            </a:p>
          </p:txBody>
        </p:sp>
        <p:sp>
          <p:nvSpPr>
            <p:cNvPr id="10247" name="Oval 16"/>
            <p:cNvSpPr>
              <a:spLocks noChangeArrowheads="1"/>
            </p:cNvSpPr>
            <p:nvPr/>
          </p:nvSpPr>
          <p:spPr bwMode="auto">
            <a:xfrm>
              <a:off x="2695" y="4899"/>
              <a:ext cx="1646" cy="598"/>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a:latin typeface="Calibri" pitchFamily="34" charset="0"/>
                  <a:ea typeface="Calibri" pitchFamily="34" charset="0"/>
                  <a:cs typeface="Traditional Arabic" pitchFamily="18" charset="-78"/>
                </a:rPr>
                <a:t>تاريخ الميلاد</a:t>
              </a:r>
              <a:endParaRPr lang="en-US" sz="2400">
                <a:latin typeface="Calibri" pitchFamily="34" charset="0"/>
                <a:ea typeface="Calibri" pitchFamily="34" charset="0"/>
                <a:cs typeface="Traditional Arabic" pitchFamily="18" charset="-78"/>
              </a:endParaRPr>
            </a:p>
            <a:p>
              <a:pPr algn="ctr">
                <a:lnSpc>
                  <a:spcPct val="107000"/>
                </a:lnSpc>
                <a:spcAft>
                  <a:spcPts val="800"/>
                </a:spcAft>
              </a:pPr>
              <a:r>
                <a:rPr lang="en-GB" sz="800">
                  <a:latin typeface="Calibri" pitchFamily="34" charset="0"/>
                  <a:ea typeface="Calibri" pitchFamily="34" charset="0"/>
                  <a:cs typeface="Traditional Arabic" pitchFamily="18" charset="-78"/>
                </a:rPr>
                <a:t> </a:t>
              </a:r>
              <a:endParaRPr lang="en-US" sz="1100">
                <a:latin typeface="Calibri" pitchFamily="34" charset="0"/>
                <a:ea typeface="Calibri" pitchFamily="34" charset="0"/>
                <a:cs typeface="Traditional Arabic" pitchFamily="18" charset="-78"/>
              </a:endParaRPr>
            </a:p>
          </p:txBody>
        </p:sp>
        <p:sp>
          <p:nvSpPr>
            <p:cNvPr id="10248" name="Oval 17"/>
            <p:cNvSpPr>
              <a:spLocks noChangeArrowheads="1"/>
            </p:cNvSpPr>
            <p:nvPr/>
          </p:nvSpPr>
          <p:spPr bwMode="auto">
            <a:xfrm>
              <a:off x="7547" y="4922"/>
              <a:ext cx="1646" cy="598"/>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400" u="sng">
                  <a:latin typeface="Calibri" pitchFamily="34" charset="0"/>
                  <a:ea typeface="Calibri" pitchFamily="34" charset="0"/>
                  <a:cs typeface="Traditional Arabic" pitchFamily="18" charset="-78"/>
                </a:rPr>
                <a:t>رقم القيد</a:t>
              </a:r>
              <a:endParaRPr lang="en-US" sz="2400">
                <a:latin typeface="Calibri" pitchFamily="34" charset="0"/>
                <a:ea typeface="Calibri" pitchFamily="34" charset="0"/>
                <a:cs typeface="Traditional Arabic" pitchFamily="18" charset="-78"/>
              </a:endParaRPr>
            </a:p>
          </p:txBody>
        </p:sp>
        <p:sp>
          <p:nvSpPr>
            <p:cNvPr id="10249" name="Oval 18"/>
            <p:cNvSpPr>
              <a:spLocks noChangeArrowheads="1"/>
            </p:cNvSpPr>
            <p:nvPr/>
          </p:nvSpPr>
          <p:spPr bwMode="auto">
            <a:xfrm>
              <a:off x="5088" y="4800"/>
              <a:ext cx="1646" cy="598"/>
            </a:xfrm>
            <a:prstGeom prst="ellipse">
              <a:avLst/>
            </a:prstGeom>
            <a:solidFill>
              <a:srgbClr val="FFFFFF"/>
            </a:solidFill>
            <a:ln w="9525">
              <a:solidFill>
                <a:schemeClr val="accent1"/>
              </a:solidFill>
              <a:prstDash val="dash"/>
              <a:round/>
              <a:headEnd/>
              <a:tailEnd/>
            </a:ln>
          </p:spPr>
          <p:txBody>
            <a:bodyPr/>
            <a:lstStyle/>
            <a:p>
              <a:pPr algn="ctr">
                <a:lnSpc>
                  <a:spcPct val="107000"/>
                </a:lnSpc>
                <a:spcAft>
                  <a:spcPts val="800"/>
                </a:spcAft>
              </a:pPr>
              <a:r>
                <a:rPr lang="ar-SA" sz="1400">
                  <a:latin typeface="Calibri" pitchFamily="34" charset="0"/>
                  <a:ea typeface="Calibri" pitchFamily="34" charset="0"/>
                  <a:cs typeface="Traditional Arabic" pitchFamily="18" charset="-78"/>
                </a:rPr>
                <a:t>العمر</a:t>
              </a:r>
              <a:endParaRPr lang="en-US" sz="2400">
                <a:latin typeface="Calibri" pitchFamily="34" charset="0"/>
                <a:ea typeface="Calibri" pitchFamily="34" charset="0"/>
                <a:cs typeface="Traditional Arabic" pitchFamily="18" charset="-78"/>
              </a:endParaRPr>
            </a:p>
          </p:txBody>
        </p:sp>
        <p:cxnSp>
          <p:nvCxnSpPr>
            <p:cNvPr id="10250" name="AutoShape 122"/>
            <p:cNvCxnSpPr>
              <a:cxnSpLocks noChangeShapeType="1"/>
            </p:cNvCxnSpPr>
            <p:nvPr/>
          </p:nvCxnSpPr>
          <p:spPr bwMode="auto">
            <a:xfrm>
              <a:off x="3418" y="5498"/>
              <a:ext cx="1179" cy="47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0251" name="AutoShape 123"/>
            <p:cNvCxnSpPr>
              <a:cxnSpLocks noChangeShapeType="1"/>
            </p:cNvCxnSpPr>
            <p:nvPr/>
          </p:nvCxnSpPr>
          <p:spPr bwMode="auto">
            <a:xfrm flipH="1">
              <a:off x="7179" y="5538"/>
              <a:ext cx="1307" cy="43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0252" name="AutoShape 124"/>
            <p:cNvCxnSpPr>
              <a:cxnSpLocks noChangeShapeType="1"/>
            </p:cNvCxnSpPr>
            <p:nvPr/>
          </p:nvCxnSpPr>
          <p:spPr bwMode="auto">
            <a:xfrm>
              <a:off x="5904" y="5397"/>
              <a:ext cx="0" cy="249"/>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grpSp>
      <p:pic>
        <p:nvPicPr>
          <p:cNvPr id="20493" name="~PP23648.WAV">
            <a:hlinkClick r:id="" action="ppaction://media"/>
          </p:cNvPr>
          <p:cNvPicPr>
            <a:picLocks noRot="1" noChangeAspect="1" noChangeArrowheads="1"/>
          </p:cNvPicPr>
          <p:nvPr>
            <a:wavAudioFile r:embed="rId1" name="~PP229.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049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049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سمة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4991</TotalTime>
  <Words>3057</Words>
  <Application>Microsoft Office PowerPoint</Application>
  <PresentationFormat>A4 Paper (210x297 mm)</PresentationFormat>
  <Paragraphs>431</Paragraphs>
  <Slides>36</Slides>
  <Notes>34</Notes>
  <HiddenSlides>0</HiddenSlides>
  <MMClips>36</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Arial</vt:lpstr>
      <vt:lpstr>Calibri</vt:lpstr>
      <vt:lpstr>PT Bold Heading</vt:lpstr>
      <vt:lpstr>Traditional Arabic</vt:lpstr>
      <vt:lpstr>Wingdings 3</vt:lpstr>
      <vt:lpstr>Century Schoolbook</vt:lpstr>
      <vt:lpstr>Aharoni</vt:lpstr>
      <vt:lpstr>Office Theme</vt:lpstr>
      <vt:lpstr>جامعة طرابلس كلية تقنية المعلومات</vt:lpstr>
      <vt:lpstr>مواضيع المحاضرة</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Toshiba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Hassan;Rudwan</dc:creator>
  <cp:lastModifiedBy>Hassan</cp:lastModifiedBy>
  <cp:revision>1027</cp:revision>
  <dcterms:created xsi:type="dcterms:W3CDTF">2012-11-26T07:16:59Z</dcterms:created>
  <dcterms:modified xsi:type="dcterms:W3CDTF">2021-04-05T13:39:48Z</dcterms:modified>
</cp:coreProperties>
</file>

<file path=docProps/thumbnail.jpeg>
</file>